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25" r:id="rId2"/>
    <p:sldId id="42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4" r:id="rId11"/>
    <p:sldId id="275" r:id="rId12"/>
    <p:sldId id="276" r:id="rId13"/>
    <p:sldId id="264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266" r:id="rId23"/>
    <p:sldId id="267" r:id="rId24"/>
    <p:sldId id="437" r:id="rId25"/>
    <p:sldId id="268" r:id="rId26"/>
    <p:sldId id="270" r:id="rId27"/>
    <p:sldId id="271" r:id="rId28"/>
    <p:sldId id="272" r:id="rId29"/>
    <p:sldId id="439" r:id="rId30"/>
    <p:sldId id="438" r:id="rId31"/>
    <p:sldId id="436" r:id="rId32"/>
    <p:sldId id="445" r:id="rId33"/>
    <p:sldId id="440" r:id="rId34"/>
    <p:sldId id="446" r:id="rId35"/>
    <p:sldId id="442" r:id="rId36"/>
    <p:sldId id="441" r:id="rId37"/>
    <p:sldId id="443" r:id="rId38"/>
    <p:sldId id="444" r:id="rId39"/>
    <p:sldId id="435" r:id="rId40"/>
  </p:sldIdLst>
  <p:sldSz cx="12192000" cy="6858000"/>
  <p:notesSz cx="6858000" cy="9144000"/>
  <p:custDataLst>
    <p:tags r:id="rId43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59B6"/>
    <a:srgbClr val="16A085"/>
    <a:srgbClr val="CD6155"/>
    <a:srgbClr val="E6E6E6"/>
    <a:srgbClr val="D68910"/>
    <a:srgbClr val="F1C40F"/>
    <a:srgbClr val="229954"/>
    <a:srgbClr val="3498DB"/>
    <a:srgbClr val="8E44AD"/>
    <a:srgbClr val="EC7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9" autoAdjust="0"/>
    <p:restoredTop sz="93135" autoAdjust="0"/>
  </p:normalViewPr>
  <p:slideViewPr>
    <p:cSldViewPr snapToGrid="0">
      <p:cViewPr varScale="1">
        <p:scale>
          <a:sx n="66" d="100"/>
          <a:sy n="66" d="100"/>
        </p:scale>
        <p:origin x="96" y="9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BEF81E9-05F6-4E69-9794-5E8260B5F9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9C5D85-127D-4D3E-9B2D-8862195053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2E093-8FEC-4AD1-A340-A9553DB1F52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114E96-D998-4161-A068-DB1D163ED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1D8D06-5E97-476F-96A5-B5B0E6E221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D326F-A0D6-4293-B3A5-CF6A54118E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669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394A-2948-4EE2-B760-46171FA1828C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7FD22-6D17-4A9B-91C0-EAAE98D8E7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2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81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45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34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67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2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35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638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60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33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561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3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9297A-9EBD-43C2-B0B8-C4FF9AA404C0}" type="datetimeFigureOut">
              <a:rPr lang="es-ES" smtClean="0"/>
              <a:t>30/01/2020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C930-4E5F-474F-B6DB-A38662CBE8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63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hyperlink" Target="https://www.msn.com/es-es/" TargetMode="External"/><Relationship Id="rId2" Type="http://schemas.openxmlformats.org/officeDocument/2006/relationships/hyperlink" Target="https://www.20minutos.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hyperlink" Target="https://view.genial.ly/5dcd459ce2fa730f7ed990ce/vertical-infographic-publicida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search?source=hp&amp;ei=To4bXufiE8TlgwftwZjYBw&amp;q=zapatillas&amp;oq=zapatillas&amp;gs_l=psy-ab.1.1.0l10.2371.5978..8753...0.0..0.83.693.10......0....1..gws-wiz.......0i131.-P1rmeqdUto" TargetMode="External"/><Relationship Id="rId11" Type="http://schemas.openxmlformats.org/officeDocument/2006/relationships/hyperlink" Target="https://www.vanitatis.elconfidencial.com/casas-reales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hyperlink" Target="https://youtu.be/9bZkp7q19f0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www.youtube.com/embed/D8HHTAsApe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embed/gxIQ8Wyi_ZM" TargetMode="External"/><Relationship Id="rId11" Type="http://schemas.openxmlformats.org/officeDocument/2006/relationships/hyperlink" Target="https://wwwhatsnew.com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embed/o0RBOdkJxjk" TargetMode="External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educajcyl-my.sharepoint.com/:w:/g/personal/vilsanmi_educa_jcyl_es/ERmDtnXFR5ZPgV_PLLqDTdMBE8DApnfMmlop6LaNyaqDjA?e=JH0dd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https://educajcyl-my.sharepoint.com/:p:/g/personal/vilsanmi_educa_jcyl_es/EZW7KOrQjz9EoVje_oVut8ABlpEUw23oNql5JOLFpvGpxA?e=G4h6Yz" TargetMode="Externa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wistideas.es/clientes/phonbie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899E2AB-51C1-4286-97C9-7FA9BA34A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747"/>
            <a:ext cx="6699786" cy="420052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FA2AAEC-1BE5-430C-B198-66B62FEB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360">
            <a:off x="6672303" y="307989"/>
            <a:ext cx="5114119" cy="43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D3018343-7984-4B07-98AE-058BF5836798}"/>
              </a:ext>
            </a:extLst>
          </p:cNvPr>
          <p:cNvGrpSpPr/>
          <p:nvPr/>
        </p:nvGrpSpPr>
        <p:grpSpPr>
          <a:xfrm>
            <a:off x="-1" y="5963451"/>
            <a:ext cx="5438775" cy="609600"/>
            <a:chOff x="197623" y="6148192"/>
            <a:chExt cx="5438775" cy="60960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FC60A70-912B-497B-B598-00110A96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623" y="6148192"/>
              <a:ext cx="5438775" cy="609600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037E220-522F-47F4-9A73-B025E0C6C0AD}"/>
                </a:ext>
              </a:extLst>
            </p:cNvPr>
            <p:cNvSpPr/>
            <p:nvPr/>
          </p:nvSpPr>
          <p:spPr>
            <a:xfrm>
              <a:off x="4543865" y="6288258"/>
              <a:ext cx="1033606" cy="323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25216A92-259F-4EA2-A31D-CF9814BB38E5}"/>
              </a:ext>
            </a:extLst>
          </p:cNvPr>
          <p:cNvSpPr txBox="1"/>
          <p:nvPr/>
        </p:nvSpPr>
        <p:spPr>
          <a:xfrm>
            <a:off x="4311205" y="5950437"/>
            <a:ext cx="116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A74F"/>
                </a:solidFill>
              </a:rPr>
              <a:t>2020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BE520B-019C-45E4-81A4-494D1F05DD89}"/>
              </a:ext>
            </a:extLst>
          </p:cNvPr>
          <p:cNvSpPr txBox="1"/>
          <p:nvPr/>
        </p:nvSpPr>
        <p:spPr>
          <a:xfrm>
            <a:off x="199647" y="6535212"/>
            <a:ext cx="5239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EQUIPO DE APOYO TICA. DIRECCIÓN PROVINCIAL EDUCACIÓN  DE BURGOS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37A0CF-88C3-4E16-BA64-BCFBC572E047}"/>
              </a:ext>
            </a:extLst>
          </p:cNvPr>
          <p:cNvSpPr txBox="1"/>
          <p:nvPr/>
        </p:nvSpPr>
        <p:spPr>
          <a:xfrm>
            <a:off x="4401723" y="4028664"/>
            <a:ext cx="713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HGPSoeiKakugothicUB" panose="020B0400000000000000" pitchFamily="34" charset="-128"/>
                <a:ea typeface="HGPSoeiKakugothicUB" panose="020B0400000000000000" pitchFamily="34" charset="-128"/>
              </a:rPr>
              <a:t>¿EN</a:t>
            </a:r>
            <a:r>
              <a:rPr lang="es-ES" sz="6000" b="1" dirty="0">
                <a:solidFill>
                  <a:schemeClr val="accent5">
                    <a:lumMod val="75000"/>
                  </a:schemeClr>
                </a:solidFill>
                <a:latin typeface="HGPSoeiKakugothicUB" panose="020B0400000000000000" pitchFamily="34" charset="-128"/>
                <a:ea typeface="HGPSoeiKakugothicUB" panose="020B0400000000000000" pitchFamily="34" charset="-128"/>
              </a:rPr>
              <a:t>GANCHADOS?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C362A6-5B8E-488F-8CAB-F25CE740ADF6}"/>
              </a:ext>
            </a:extLst>
          </p:cNvPr>
          <p:cNvSpPr txBox="1"/>
          <p:nvPr/>
        </p:nvSpPr>
        <p:spPr>
          <a:xfrm>
            <a:off x="10622228" y="103559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#</a:t>
            </a:r>
            <a:r>
              <a:rPr lang="es-ES_tradnl" sz="2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secontic</a:t>
            </a:r>
            <a:endParaRPr lang="es-ES_tradnl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FD9BA27-AA02-489D-9EF2-B8E680A1C451}"/>
              </a:ext>
            </a:extLst>
          </p:cNvPr>
          <p:cNvSpPr txBox="1"/>
          <p:nvPr/>
        </p:nvSpPr>
        <p:spPr>
          <a:xfrm>
            <a:off x="5230404" y="3220885"/>
            <a:ext cx="7132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chemeClr val="bg1">
                    <a:lumMod val="85000"/>
                  </a:schemeClr>
                </a:solidFill>
                <a:latin typeface="HGPSoeiKakugothicUB" panose="020B0400000000000000" pitchFamily="34" charset="-128"/>
                <a:ea typeface="HGPSoeiKakugothicUB" panose="020B0400000000000000" pitchFamily="34" charset="-128"/>
              </a:rPr>
              <a:t>IN</a:t>
            </a:r>
            <a:r>
              <a:rPr lang="es-ES" sz="6000" b="1" dirty="0">
                <a:latin typeface="HGPSoeiKakugothicUB" panose="020B0400000000000000" pitchFamily="34" charset="-128"/>
                <a:ea typeface="HGPSoeiKakugothicUB" panose="020B0400000000000000" pitchFamily="34" charset="-128"/>
              </a:rPr>
              <a:t>FORMADOS</a:t>
            </a:r>
          </a:p>
        </p:txBody>
      </p:sp>
    </p:spTree>
    <p:extLst>
      <p:ext uri="{BB962C8B-B14F-4D97-AF65-F5344CB8AC3E}">
        <p14:creationId xmlns:p14="http://schemas.microsoft.com/office/powerpoint/2010/main" val="929122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839" y="-725673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F8EB11E-3163-46A8-AFB0-1EECECF8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5340" y="1557700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1AA329F-DA12-4F2C-A57B-398E77F2D784}"/>
              </a:ext>
            </a:extLst>
          </p:cNvPr>
          <p:cNvGrpSpPr/>
          <p:nvPr/>
        </p:nvGrpSpPr>
        <p:grpSpPr>
          <a:xfrm>
            <a:off x="2550826" y="2481431"/>
            <a:ext cx="7746743" cy="2685983"/>
            <a:chOff x="2550826" y="2481431"/>
            <a:chExt cx="7746743" cy="2685983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0BBFF1B-8AC4-4E06-817A-52DDCE813CFC}"/>
                </a:ext>
              </a:extLst>
            </p:cNvPr>
            <p:cNvSpPr txBox="1"/>
            <p:nvPr/>
          </p:nvSpPr>
          <p:spPr>
            <a:xfrm>
              <a:off x="7270569" y="3524340"/>
              <a:ext cx="30270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Buscar la fuente de la información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Comprender que una información es</a:t>
              </a:r>
            </a:p>
            <a:p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    construida y cómo se transmite.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F95D68A-9592-4C97-986D-D19BB74A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0826" y="2481431"/>
              <a:ext cx="7304654" cy="2085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6485CA9-FC93-4917-AE7C-BDFDB7BFC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6167"/>
            <a:stretch/>
          </p:blipFill>
          <p:spPr>
            <a:xfrm>
              <a:off x="2550826" y="4601480"/>
              <a:ext cx="7304654" cy="565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2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839" y="-725673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F8EB11E-3163-46A8-AFB0-1EECECF8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5340" y="1557700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D0BBFF1B-8AC4-4E06-817A-52DDCE813CFC}"/>
              </a:ext>
            </a:extLst>
          </p:cNvPr>
          <p:cNvSpPr txBox="1"/>
          <p:nvPr/>
        </p:nvSpPr>
        <p:spPr>
          <a:xfrm>
            <a:off x="7270569" y="3524340"/>
            <a:ext cx="302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Buscar la fuente de la información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Comprender que una información es</a:t>
            </a:r>
          </a:p>
          <a:p>
            <a:r>
              <a:rPr lang="es-E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    construida y cómo se transmite.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C11BA57-B21C-45E6-844D-4DBBF4CD587A}"/>
              </a:ext>
            </a:extLst>
          </p:cNvPr>
          <p:cNvGrpSpPr/>
          <p:nvPr/>
        </p:nvGrpSpPr>
        <p:grpSpPr>
          <a:xfrm>
            <a:off x="2550826" y="2269220"/>
            <a:ext cx="7304655" cy="2898194"/>
            <a:chOff x="2550826" y="2269220"/>
            <a:chExt cx="7304655" cy="289819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6485CA9-FC93-4917-AE7C-BDFDB7BFC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167"/>
            <a:stretch/>
          </p:blipFill>
          <p:spPr>
            <a:xfrm>
              <a:off x="2550826" y="4601480"/>
              <a:ext cx="7304654" cy="565934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D150C7A-9DCA-4E66-BA96-AC5140D4D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29279" y="2269220"/>
              <a:ext cx="7126202" cy="2447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487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839" y="-725673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F8EB11E-3163-46A8-AFB0-1EECECF8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5340" y="1557700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D0BBFF1B-8AC4-4E06-817A-52DDCE813CFC}"/>
              </a:ext>
            </a:extLst>
          </p:cNvPr>
          <p:cNvSpPr txBox="1"/>
          <p:nvPr/>
        </p:nvSpPr>
        <p:spPr>
          <a:xfrm>
            <a:off x="7270569" y="3524340"/>
            <a:ext cx="302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Buscar la fuente de la información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Comprender que una información es</a:t>
            </a:r>
          </a:p>
          <a:p>
            <a:r>
              <a:rPr lang="es-ES" sz="1100" dirty="0">
                <a:solidFill>
                  <a:schemeClr val="bg1"/>
                </a:solidFill>
                <a:latin typeface="Arial Narrow" panose="020B0606020202030204" pitchFamily="34" charset="0"/>
              </a:rPr>
              <a:t>     construida y cómo se transmite.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68338D7-AA44-432E-A7DD-E94D09E90C10}"/>
              </a:ext>
            </a:extLst>
          </p:cNvPr>
          <p:cNvGrpSpPr/>
          <p:nvPr/>
        </p:nvGrpSpPr>
        <p:grpSpPr>
          <a:xfrm>
            <a:off x="2550826" y="2624353"/>
            <a:ext cx="7304654" cy="2543061"/>
            <a:chOff x="2550826" y="2624353"/>
            <a:chExt cx="7304654" cy="2543061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6485CA9-FC93-4917-AE7C-BDFDB7BFC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167"/>
            <a:stretch/>
          </p:blipFill>
          <p:spPr>
            <a:xfrm>
              <a:off x="2550826" y="4601480"/>
              <a:ext cx="7304654" cy="565934"/>
            </a:xfrm>
            <a:prstGeom prst="rect">
              <a:avLst/>
            </a:prstGeom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934131AE-9D93-4E4E-841D-EEDB012F2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0688" y="2624353"/>
              <a:ext cx="7087822" cy="2162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3564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/>
            <a:extLst>
              <a:ext uri="{FF2B5EF4-FFF2-40B4-BE49-F238E27FC236}">
                <a16:creationId xmlns:a16="http://schemas.microsoft.com/office/drawing/2014/main" id="{4CB7F4DF-A110-4496-965C-B3C57387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327" y="928950"/>
            <a:ext cx="3847749" cy="213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lamada ovalada 38">
            <a:extLst>
              <a:ext uri="{FF2B5EF4-FFF2-40B4-BE49-F238E27FC236}">
                <a16:creationId xmlns:a16="http://schemas.microsoft.com/office/drawing/2014/main" id="{CBAA9A12-5571-421F-BE9E-76103DC35E99}"/>
              </a:ext>
            </a:extLst>
          </p:cNvPr>
          <p:cNvSpPr/>
          <p:nvPr/>
        </p:nvSpPr>
        <p:spPr>
          <a:xfrm flipH="1">
            <a:off x="3655531" y="2052024"/>
            <a:ext cx="3222886" cy="1997665"/>
          </a:xfrm>
          <a:prstGeom prst="wedgeEllipseCallout">
            <a:avLst>
              <a:gd name="adj1" fmla="val 110969"/>
              <a:gd name="adj2" fmla="val 3167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¿Sabes  dónde está la información, la opinión, los rumores en una página web como esta</a:t>
            </a:r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? </a:t>
            </a:r>
          </a:p>
          <a:p>
            <a:pPr algn="ctr"/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Busca </a:t>
            </a:r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en </a:t>
            </a:r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estos enlaces</a:t>
            </a:r>
            <a:endParaRPr lang="es-E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hlinkClick r:id="rId7"/>
            <a:extLst>
              <a:ext uri="{FF2B5EF4-FFF2-40B4-BE49-F238E27FC236}">
                <a16:creationId xmlns:a16="http://schemas.microsoft.com/office/drawing/2014/main" id="{2F2EAD61-D601-44B5-A448-44603E4BB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9327" y="3263877"/>
            <a:ext cx="3847749" cy="215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hlinkClick r:id="rId9"/>
            <a:extLst>
              <a:ext uri="{FF2B5EF4-FFF2-40B4-BE49-F238E27FC236}">
                <a16:creationId xmlns:a16="http://schemas.microsoft.com/office/drawing/2014/main" id="{B8176A6F-EF30-44DA-9D90-80F289746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9326" y="5626594"/>
            <a:ext cx="3847749" cy="10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lamada ovalada 38">
            <a:extLst>
              <a:ext uri="{FF2B5EF4-FFF2-40B4-BE49-F238E27FC236}">
                <a16:creationId xmlns:a16="http://schemas.microsoft.com/office/drawing/2014/main" id="{CBAA9A12-5571-421F-BE9E-76103DC35E99}"/>
              </a:ext>
            </a:extLst>
          </p:cNvPr>
          <p:cNvSpPr/>
          <p:nvPr/>
        </p:nvSpPr>
        <p:spPr>
          <a:xfrm flipH="1">
            <a:off x="2794193" y="1834200"/>
            <a:ext cx="2987775" cy="1474657"/>
          </a:xfrm>
          <a:prstGeom prst="wedgeEllipseCallout">
            <a:avLst>
              <a:gd name="adj1" fmla="val 83783"/>
              <a:gd name="adj2" fmla="val 785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¿En qué se parecen y en qué se diferencian?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07E09AC9-68C2-439E-BFB3-ABE1A3E0C430}"/>
              </a:ext>
            </a:extLst>
          </p:cNvPr>
          <p:cNvGrpSpPr/>
          <p:nvPr/>
        </p:nvGrpSpPr>
        <p:grpSpPr>
          <a:xfrm>
            <a:off x="6616358" y="211015"/>
            <a:ext cx="4876947" cy="6328107"/>
            <a:chOff x="6616358" y="211015"/>
            <a:chExt cx="4876947" cy="632810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73FA6CD-49E1-4D96-8F15-8560FA36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6358" y="400993"/>
              <a:ext cx="4314239" cy="5802859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367889" y="211015"/>
              <a:ext cx="1125416" cy="11640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1</a:t>
              </a:r>
              <a:endParaRPr lang="es-ES" sz="2000" b="1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22CE3E9-B779-4D4C-AE95-9FB940BF1C74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618F128-64E6-4E14-A2BE-F38DFD66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  <p:sp>
        <p:nvSpPr>
          <p:cNvPr id="11" name="Llamada ovalada 38">
            <a:extLst>
              <a:ext uri="{FF2B5EF4-FFF2-40B4-BE49-F238E27FC236}">
                <a16:creationId xmlns:a16="http://schemas.microsoft.com/office/drawing/2014/main" id="{54DC0930-0AE7-4CA1-92CB-E19E143EADCE}"/>
              </a:ext>
            </a:extLst>
          </p:cNvPr>
          <p:cNvSpPr/>
          <p:nvPr/>
        </p:nvSpPr>
        <p:spPr>
          <a:xfrm flipH="1">
            <a:off x="3052687" y="3322320"/>
            <a:ext cx="2987775" cy="1193568"/>
          </a:xfrm>
          <a:prstGeom prst="wedgeEllipseCallout">
            <a:avLst>
              <a:gd name="adj1" fmla="val 91434"/>
              <a:gd name="adj2" fmla="val 87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Leer  una noticia por grupo.  Y luego cada grupo expondrá lo que se ha entendido.</a:t>
            </a:r>
          </a:p>
        </p:txBody>
      </p:sp>
    </p:spTree>
    <p:extLst>
      <p:ext uri="{BB962C8B-B14F-4D97-AF65-F5344CB8AC3E}">
        <p14:creationId xmlns:p14="http://schemas.microsoft.com/office/powerpoint/2010/main" val="7388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E0D3A55-2A6B-4F6D-AE25-FB0022D52A4F}"/>
              </a:ext>
            </a:extLst>
          </p:cNvPr>
          <p:cNvGrpSpPr/>
          <p:nvPr/>
        </p:nvGrpSpPr>
        <p:grpSpPr>
          <a:xfrm>
            <a:off x="6616358" y="-25368"/>
            <a:ext cx="4665931" cy="6433861"/>
            <a:chOff x="6616358" y="-25368"/>
            <a:chExt cx="4665931" cy="643386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9D74FC7-C96D-44CA-9A3A-62802DBC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2299" y="598370"/>
              <a:ext cx="3493121" cy="5385228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156873" y="-25368"/>
              <a:ext cx="1125416" cy="11640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2</a:t>
              </a:r>
              <a:endParaRPr lang="es-ES" sz="2000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DC15AD3-0E86-4E99-AFD6-6B1C9EB5A2EB}"/>
                </a:ext>
              </a:extLst>
            </p:cNvPr>
            <p:cNvSpPr txBox="1"/>
            <p:nvPr/>
          </p:nvSpPr>
          <p:spPr>
            <a:xfrm>
              <a:off x="6616358" y="5946828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BCD0C92-7DA3-4A9C-8047-BDB4858C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8500" y="6140641"/>
              <a:ext cx="678546" cy="267852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E2F77A4-CC48-4C3D-BD28-7CA23F20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lamada ovalada 38">
            <a:extLst>
              <a:ext uri="{FF2B5EF4-FFF2-40B4-BE49-F238E27FC236}">
                <a16:creationId xmlns:a16="http://schemas.microsoft.com/office/drawing/2014/main" id="{293C39D4-EED2-486D-9B45-5AA499401324}"/>
              </a:ext>
            </a:extLst>
          </p:cNvPr>
          <p:cNvSpPr/>
          <p:nvPr/>
        </p:nvSpPr>
        <p:spPr>
          <a:xfrm flipH="1">
            <a:off x="2794193" y="1834200"/>
            <a:ext cx="2987775" cy="1474657"/>
          </a:xfrm>
          <a:prstGeom prst="wedgeEllipseCallout">
            <a:avLst>
              <a:gd name="adj1" fmla="val 83783"/>
              <a:gd name="adj2" fmla="val 785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¿En qué se parecen y en qué se diferencian?</a:t>
            </a: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AB066C72-C329-4045-9C88-427BF3C2FDA1}"/>
              </a:ext>
            </a:extLst>
          </p:cNvPr>
          <p:cNvSpPr/>
          <p:nvPr/>
        </p:nvSpPr>
        <p:spPr>
          <a:xfrm flipH="1">
            <a:off x="3052687" y="3322320"/>
            <a:ext cx="2987775" cy="1193568"/>
          </a:xfrm>
          <a:prstGeom prst="wedgeEllipseCallout">
            <a:avLst>
              <a:gd name="adj1" fmla="val 91434"/>
              <a:gd name="adj2" fmla="val 87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Leer  una noticia por grupo.  Y luego cada grupo expondrá lo que se ha entendido.</a:t>
            </a:r>
          </a:p>
        </p:txBody>
      </p:sp>
    </p:spTree>
    <p:extLst>
      <p:ext uri="{BB962C8B-B14F-4D97-AF65-F5344CB8AC3E}">
        <p14:creationId xmlns:p14="http://schemas.microsoft.com/office/powerpoint/2010/main" val="1500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61520B4-2075-45E1-8C5F-4CBE48DE6271}"/>
              </a:ext>
            </a:extLst>
          </p:cNvPr>
          <p:cNvGrpSpPr/>
          <p:nvPr/>
        </p:nvGrpSpPr>
        <p:grpSpPr>
          <a:xfrm>
            <a:off x="6616358" y="105261"/>
            <a:ext cx="4567457" cy="6433861"/>
            <a:chOff x="6616358" y="105261"/>
            <a:chExt cx="4567457" cy="643386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A6A9763-1365-4547-B783-B181E5A06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4999" y="465405"/>
              <a:ext cx="3757296" cy="5764619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058399" y="105261"/>
              <a:ext cx="1125416" cy="11640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3</a:t>
              </a:r>
              <a:endParaRPr lang="es-ES" sz="2000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B533F0B-405F-4FCF-B64A-9C295F697B3E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A17F3391-97B8-42DA-A64A-A29B3755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48F1C68E-368F-4CEC-9D3C-87CC4619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lamada ovalada 38">
            <a:extLst>
              <a:ext uri="{FF2B5EF4-FFF2-40B4-BE49-F238E27FC236}">
                <a16:creationId xmlns:a16="http://schemas.microsoft.com/office/drawing/2014/main" id="{19912908-6B41-4165-9CDA-65DF33FD1862}"/>
              </a:ext>
            </a:extLst>
          </p:cNvPr>
          <p:cNvSpPr/>
          <p:nvPr/>
        </p:nvSpPr>
        <p:spPr>
          <a:xfrm flipH="1">
            <a:off x="2794193" y="1834200"/>
            <a:ext cx="2987775" cy="1474657"/>
          </a:xfrm>
          <a:prstGeom prst="wedgeEllipseCallout">
            <a:avLst>
              <a:gd name="adj1" fmla="val 83783"/>
              <a:gd name="adj2" fmla="val 785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¿En qué se parecen y en qué se diferencian?</a:t>
            </a: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D6D562C6-BBE0-4781-A233-D452DA9E7FD3}"/>
              </a:ext>
            </a:extLst>
          </p:cNvPr>
          <p:cNvSpPr/>
          <p:nvPr/>
        </p:nvSpPr>
        <p:spPr>
          <a:xfrm flipH="1">
            <a:off x="3052687" y="3322320"/>
            <a:ext cx="2987775" cy="1193568"/>
          </a:xfrm>
          <a:prstGeom prst="wedgeEllipseCallout">
            <a:avLst>
              <a:gd name="adj1" fmla="val 91434"/>
              <a:gd name="adj2" fmla="val 87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Leer  una noticia por grupo.  Y luego cada grupo expondrá lo que se ha entendido.</a:t>
            </a:r>
          </a:p>
        </p:txBody>
      </p:sp>
    </p:spTree>
    <p:extLst>
      <p:ext uri="{BB962C8B-B14F-4D97-AF65-F5344CB8AC3E}">
        <p14:creationId xmlns:p14="http://schemas.microsoft.com/office/powerpoint/2010/main" val="1911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385F8BBB-A962-4A33-916D-EB8568185944}"/>
              </a:ext>
            </a:extLst>
          </p:cNvPr>
          <p:cNvGrpSpPr/>
          <p:nvPr/>
        </p:nvGrpSpPr>
        <p:grpSpPr>
          <a:xfrm>
            <a:off x="6616358" y="105261"/>
            <a:ext cx="4567457" cy="6433861"/>
            <a:chOff x="6616358" y="105261"/>
            <a:chExt cx="4567457" cy="643386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BEB814F4-ADBD-423C-A5E1-86DE0AA0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9352" y="630556"/>
              <a:ext cx="3681174" cy="5596887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058399" y="105261"/>
              <a:ext cx="1125416" cy="11640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4</a:t>
              </a:r>
              <a:endParaRPr lang="es-ES" sz="2000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CA0F28A-EB5C-4785-B362-0758B309ABCA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DEA4556-A9A9-4C8E-A291-DD1F1B07A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C3C9EE33-56CD-4F2C-A6B8-5559893F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lamada ovalada 38">
            <a:extLst>
              <a:ext uri="{FF2B5EF4-FFF2-40B4-BE49-F238E27FC236}">
                <a16:creationId xmlns:a16="http://schemas.microsoft.com/office/drawing/2014/main" id="{7A0DE8CC-CD1E-4FD0-BEB3-66BB532EC288}"/>
              </a:ext>
            </a:extLst>
          </p:cNvPr>
          <p:cNvSpPr/>
          <p:nvPr/>
        </p:nvSpPr>
        <p:spPr>
          <a:xfrm flipH="1">
            <a:off x="2794193" y="1834200"/>
            <a:ext cx="2987775" cy="1474657"/>
          </a:xfrm>
          <a:prstGeom prst="wedgeEllipseCallout">
            <a:avLst>
              <a:gd name="adj1" fmla="val 83783"/>
              <a:gd name="adj2" fmla="val 7855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¿En qué se parecen y en qué se diferencian?</a:t>
            </a: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736DE187-2239-45F7-94E0-A0E9BC36196E}"/>
              </a:ext>
            </a:extLst>
          </p:cNvPr>
          <p:cNvSpPr/>
          <p:nvPr/>
        </p:nvSpPr>
        <p:spPr>
          <a:xfrm flipH="1">
            <a:off x="3052687" y="3322320"/>
            <a:ext cx="2987775" cy="1193568"/>
          </a:xfrm>
          <a:prstGeom prst="wedgeEllipseCallout">
            <a:avLst>
              <a:gd name="adj1" fmla="val 91434"/>
              <a:gd name="adj2" fmla="val 875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Leer  una noticia por grupo.  Y luego cada grupo expondrá lo que se ha entendido.</a:t>
            </a:r>
          </a:p>
        </p:txBody>
      </p:sp>
    </p:spTree>
    <p:extLst>
      <p:ext uri="{BB962C8B-B14F-4D97-AF65-F5344CB8AC3E}">
        <p14:creationId xmlns:p14="http://schemas.microsoft.com/office/powerpoint/2010/main" val="30169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F3B630B-EA15-4BA8-9EB2-EF6304D6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97302" y="2305774"/>
            <a:ext cx="2909291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3205187D-A1EA-4E46-8F98-762590852BBF}"/>
              </a:ext>
            </a:extLst>
          </p:cNvPr>
          <p:cNvSpPr/>
          <p:nvPr/>
        </p:nvSpPr>
        <p:spPr>
          <a:xfrm>
            <a:off x="2326841" y="1767128"/>
            <a:ext cx="3681174" cy="1477107"/>
          </a:xfrm>
          <a:prstGeom prst="cloudCallout">
            <a:avLst>
              <a:gd name="adj1" fmla="val -49112"/>
              <a:gd name="adj2" fmla="val 1110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¿Y estas otras?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78B57F2-9429-427D-BC53-EF1356FEC1FB}"/>
              </a:ext>
            </a:extLst>
          </p:cNvPr>
          <p:cNvGrpSpPr/>
          <p:nvPr/>
        </p:nvGrpSpPr>
        <p:grpSpPr>
          <a:xfrm>
            <a:off x="6616358" y="105261"/>
            <a:ext cx="4567457" cy="6433861"/>
            <a:chOff x="6616358" y="105261"/>
            <a:chExt cx="4567457" cy="643386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3DE8C04-075D-4B12-8C70-01A7D1E3F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3118" y="518198"/>
              <a:ext cx="3681174" cy="5621252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058399" y="105261"/>
              <a:ext cx="1125416" cy="11640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1</a:t>
              </a:r>
              <a:endParaRPr lang="es-ES" sz="2000" b="1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1304254-28D7-4177-900D-2052D4603F2D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70D100A-BAB0-46D0-A4D8-851C40827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8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F3B630B-EA15-4BA8-9EB2-EF6304D6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97302" y="2305774"/>
            <a:ext cx="2909291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3205187D-A1EA-4E46-8F98-762590852BBF}"/>
              </a:ext>
            </a:extLst>
          </p:cNvPr>
          <p:cNvSpPr/>
          <p:nvPr/>
        </p:nvSpPr>
        <p:spPr>
          <a:xfrm>
            <a:off x="2326841" y="1767128"/>
            <a:ext cx="3681174" cy="1477107"/>
          </a:xfrm>
          <a:prstGeom prst="cloudCallout">
            <a:avLst>
              <a:gd name="adj1" fmla="val -49112"/>
              <a:gd name="adj2" fmla="val 1110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¿Y estas otras?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5669427-B950-40ED-861A-6A3D0A53E0B1}"/>
              </a:ext>
            </a:extLst>
          </p:cNvPr>
          <p:cNvGrpSpPr/>
          <p:nvPr/>
        </p:nvGrpSpPr>
        <p:grpSpPr>
          <a:xfrm>
            <a:off x="6616358" y="105261"/>
            <a:ext cx="4567457" cy="6433861"/>
            <a:chOff x="6616358" y="105261"/>
            <a:chExt cx="4567457" cy="643386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29718E2-2225-4791-B0AC-303077CC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4999" y="597587"/>
              <a:ext cx="3681174" cy="5516031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058399" y="105261"/>
              <a:ext cx="1125416" cy="11640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2</a:t>
              </a:r>
              <a:endParaRPr lang="es-ES" sz="2000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BD14BEB-C775-4241-A251-10A2D9F3678F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1F88352-E16C-4492-B907-6805B2167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1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48BE570-3522-4DE7-A135-37BCC8F62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6421" y="2588287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Llamada ovalada 37">
            <a:extLst>
              <a:ext uri="{FF2B5EF4-FFF2-40B4-BE49-F238E27FC236}">
                <a16:creationId xmlns:a16="http://schemas.microsoft.com/office/drawing/2014/main" id="{C293EE55-7699-4576-B40D-91A50B6C83DD}"/>
              </a:ext>
            </a:extLst>
          </p:cNvPr>
          <p:cNvSpPr/>
          <p:nvPr/>
        </p:nvSpPr>
        <p:spPr>
          <a:xfrm flipH="1">
            <a:off x="5854022" y="1849264"/>
            <a:ext cx="4778299" cy="2097186"/>
          </a:xfrm>
          <a:prstGeom prst="wedgeEllipseCallout">
            <a:avLst>
              <a:gd name="adj1" fmla="val 72797"/>
              <a:gd name="adj2" fmla="val 60844"/>
            </a:avLst>
          </a:prstGeom>
          <a:solidFill>
            <a:srgbClr val="D8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Somos dos personajes creados </a:t>
            </a:r>
            <a:r>
              <a:rPr lang="es-E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Simón “</a:t>
            </a:r>
            <a:r>
              <a:rPr lang="es-E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Gee</a:t>
            </a:r>
            <a:r>
              <a:rPr lang="es-E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” </a:t>
            </a:r>
            <a:r>
              <a:rPr lang="es-E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Giraudot</a:t>
            </a:r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distribuidos  bajo licencia</a:t>
            </a:r>
          </a:p>
          <a:p>
            <a:pPr algn="ctr"/>
            <a:r>
              <a:rPr lang="es-E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Creative</a:t>
            </a:r>
            <a:r>
              <a:rPr lang="es-E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Commons</a:t>
            </a:r>
            <a:r>
              <a:rPr lang="es-E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BY-SA</a:t>
            </a: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7DB6CDA8-2A2E-4034-9243-78DDEDA4557C}"/>
              </a:ext>
            </a:extLst>
          </p:cNvPr>
          <p:cNvSpPr/>
          <p:nvPr/>
        </p:nvSpPr>
        <p:spPr>
          <a:xfrm flipH="1">
            <a:off x="6018805" y="3592086"/>
            <a:ext cx="4495505" cy="1607079"/>
          </a:xfrm>
          <a:prstGeom prst="wedgeEllipseCallout">
            <a:avLst>
              <a:gd name="adj1" fmla="val 77949"/>
              <a:gd name="adj2" fmla="val -1000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Os vamos a acompañar en esta presentación del GT del Plan de Apoyo TICA sobre…..</a:t>
            </a:r>
          </a:p>
        </p:txBody>
      </p:sp>
      <p:sp>
        <p:nvSpPr>
          <p:cNvPr id="15" name="Llamada ovalada 39">
            <a:extLst>
              <a:ext uri="{FF2B5EF4-FFF2-40B4-BE49-F238E27FC236}">
                <a16:creationId xmlns:a16="http://schemas.microsoft.com/office/drawing/2014/main" id="{D8F76BEC-53EE-49A3-AD25-830123147284}"/>
              </a:ext>
            </a:extLst>
          </p:cNvPr>
          <p:cNvSpPr/>
          <p:nvPr/>
        </p:nvSpPr>
        <p:spPr>
          <a:xfrm flipH="1">
            <a:off x="5900793" y="5008736"/>
            <a:ext cx="4731527" cy="1607079"/>
          </a:xfrm>
          <a:prstGeom prst="wedgeEllipseCallout">
            <a:avLst>
              <a:gd name="adj1" fmla="val 76152"/>
              <a:gd name="adj2" fmla="val -8769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Informados</a:t>
            </a:r>
            <a:b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s-ES" sz="24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¿Enganchados?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6C92BBC-E416-447C-A16B-B6EDD3D6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434887" flipH="1">
            <a:off x="1472999" y="2651100"/>
            <a:ext cx="2719478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Llamada ovalada 37">
            <a:extLst>
              <a:ext uri="{FF2B5EF4-FFF2-40B4-BE49-F238E27FC236}">
                <a16:creationId xmlns:a16="http://schemas.microsoft.com/office/drawing/2014/main" id="{AD87DF2C-DE7B-4A06-8EB2-000D2762A21E}"/>
              </a:ext>
            </a:extLst>
          </p:cNvPr>
          <p:cNvSpPr/>
          <p:nvPr/>
        </p:nvSpPr>
        <p:spPr>
          <a:xfrm rot="20521259" flipH="1">
            <a:off x="5587122" y="658932"/>
            <a:ext cx="2944751" cy="1581861"/>
          </a:xfrm>
          <a:prstGeom prst="wedgeEllipseCallout">
            <a:avLst>
              <a:gd name="adj1" fmla="val 72797"/>
              <a:gd name="adj2" fmla="val 6084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¿CÓMO ESTÁIS?</a:t>
            </a:r>
            <a:endParaRPr lang="es-ES" sz="1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F3B630B-EA15-4BA8-9EB2-EF6304D6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97302" y="2305774"/>
            <a:ext cx="2909291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3205187D-A1EA-4E46-8F98-762590852BBF}"/>
              </a:ext>
            </a:extLst>
          </p:cNvPr>
          <p:cNvSpPr/>
          <p:nvPr/>
        </p:nvSpPr>
        <p:spPr>
          <a:xfrm>
            <a:off x="2326841" y="1767128"/>
            <a:ext cx="3681174" cy="1477107"/>
          </a:xfrm>
          <a:prstGeom prst="cloudCallout">
            <a:avLst>
              <a:gd name="adj1" fmla="val -49112"/>
              <a:gd name="adj2" fmla="val 1110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¿Y estas otras?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9C06B10A-3DEA-48A8-9B75-EE2E3324A914}"/>
              </a:ext>
            </a:extLst>
          </p:cNvPr>
          <p:cNvGrpSpPr/>
          <p:nvPr/>
        </p:nvGrpSpPr>
        <p:grpSpPr>
          <a:xfrm>
            <a:off x="6616358" y="105261"/>
            <a:ext cx="4567457" cy="6433861"/>
            <a:chOff x="6616358" y="105261"/>
            <a:chExt cx="4567457" cy="643386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932DF3B-C384-4F28-BCED-8305E7C52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6392" y="668013"/>
              <a:ext cx="3594030" cy="5409444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058399" y="105261"/>
              <a:ext cx="1125416" cy="11640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3</a:t>
              </a:r>
              <a:endParaRPr lang="es-ES" sz="2000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3C60FD9E-EEF5-4EE5-9A17-07671F57A58A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32797B8-086B-45C2-BA7C-F82682CB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77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F3B630B-EA15-4BA8-9EB2-EF6304D66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97302" y="2305774"/>
            <a:ext cx="2909291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3205187D-A1EA-4E46-8F98-762590852BBF}"/>
              </a:ext>
            </a:extLst>
          </p:cNvPr>
          <p:cNvSpPr/>
          <p:nvPr/>
        </p:nvSpPr>
        <p:spPr>
          <a:xfrm>
            <a:off x="2326841" y="1767128"/>
            <a:ext cx="3681174" cy="1477107"/>
          </a:xfrm>
          <a:prstGeom prst="cloudCallout">
            <a:avLst>
              <a:gd name="adj1" fmla="val -49112"/>
              <a:gd name="adj2" fmla="val 11107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</a:rPr>
              <a:t>¿Y estas otras?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592B0AD-E733-4DF3-850E-CEE32D5D1D02}"/>
              </a:ext>
            </a:extLst>
          </p:cNvPr>
          <p:cNvGrpSpPr/>
          <p:nvPr/>
        </p:nvGrpSpPr>
        <p:grpSpPr>
          <a:xfrm>
            <a:off x="6616358" y="105261"/>
            <a:ext cx="4567457" cy="6433861"/>
            <a:chOff x="6616358" y="105261"/>
            <a:chExt cx="4567457" cy="643386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EAE0F01E-6F02-44D5-B672-286B2754B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6358" y="535964"/>
              <a:ext cx="3847059" cy="5639753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67A54BB7-396A-4145-9B13-2980DEE1DE1C}"/>
                </a:ext>
              </a:extLst>
            </p:cNvPr>
            <p:cNvSpPr/>
            <p:nvPr/>
          </p:nvSpPr>
          <p:spPr>
            <a:xfrm>
              <a:off x="10058399" y="105261"/>
              <a:ext cx="1125416" cy="11640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/>
                <a:t>GRUPO</a:t>
              </a:r>
            </a:p>
            <a:p>
              <a:pPr algn="ctr"/>
              <a:r>
                <a:rPr lang="es-ES" sz="1400" b="1" dirty="0"/>
                <a:t>4</a:t>
              </a:r>
              <a:endParaRPr lang="es-ES" sz="2000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A304515-55CF-4CB8-B7EA-49B82FD695FE}"/>
                </a:ext>
              </a:extLst>
            </p:cNvPr>
            <p:cNvSpPr txBox="1"/>
            <p:nvPr/>
          </p:nvSpPr>
          <p:spPr>
            <a:xfrm>
              <a:off x="6616358" y="6077457"/>
              <a:ext cx="407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Extraído de “Más allá de tu pantalla” publicación de INCIBE (Instituto Nacional de Ciberseguridad)</a:t>
              </a: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2019FD3-338E-4BD6-B42E-C444FCFEB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8500" y="6271270"/>
              <a:ext cx="678546" cy="267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2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>
            <a:extLst>
              <a:ext uri="{FF2B5EF4-FFF2-40B4-BE49-F238E27FC236}">
                <a16:creationId xmlns:a16="http://schemas.microsoft.com/office/drawing/2014/main" id="{606D1ACD-0231-432B-94CB-B826F8D1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317434" y="664389"/>
            <a:ext cx="1500470" cy="227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lamada ovalada 38">
            <a:extLst>
              <a:ext uri="{FF2B5EF4-FFF2-40B4-BE49-F238E27FC236}">
                <a16:creationId xmlns:a16="http://schemas.microsoft.com/office/drawing/2014/main" id="{CBAA9A12-5571-421F-BE9E-76103DC35E99}"/>
              </a:ext>
            </a:extLst>
          </p:cNvPr>
          <p:cNvSpPr/>
          <p:nvPr/>
        </p:nvSpPr>
        <p:spPr>
          <a:xfrm flipH="1">
            <a:off x="2189829" y="1363852"/>
            <a:ext cx="2715775" cy="1408589"/>
          </a:xfrm>
          <a:prstGeom prst="wedgeEllipseCallout">
            <a:avLst>
              <a:gd name="adj1" fmla="val 66195"/>
              <a:gd name="adj2" fmla="val 13644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Ante una información que recibes, ¿cómo reaccionas?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Marca tu recorrido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E63F2A0-FC90-48A3-B038-EEA1E298165A}"/>
              </a:ext>
            </a:extLst>
          </p:cNvPr>
          <p:cNvGrpSpPr/>
          <p:nvPr/>
        </p:nvGrpSpPr>
        <p:grpSpPr>
          <a:xfrm>
            <a:off x="2493444" y="2312438"/>
            <a:ext cx="9171088" cy="3293065"/>
            <a:chOff x="2493444" y="2312438"/>
            <a:chExt cx="9171088" cy="3293065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1B3EF1B9-9716-4C47-BCF0-6CBDF5590677}"/>
                </a:ext>
              </a:extLst>
            </p:cNvPr>
            <p:cNvSpPr/>
            <p:nvPr/>
          </p:nvSpPr>
          <p:spPr>
            <a:xfrm>
              <a:off x="6594266" y="2312438"/>
              <a:ext cx="2292626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INFORMACIÓN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B687CDD-F2A2-4CCC-91A2-D141B45C22D6}"/>
                </a:ext>
              </a:extLst>
            </p:cNvPr>
            <p:cNvSpPr/>
            <p:nvPr/>
          </p:nvSpPr>
          <p:spPr>
            <a:xfrm>
              <a:off x="4196125" y="3184148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LA ACEPTO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4A298B59-1DE6-42AC-82DF-62271A8FB1C6}"/>
                </a:ext>
              </a:extLst>
            </p:cNvPr>
            <p:cNvSpPr/>
            <p:nvPr/>
          </p:nvSpPr>
          <p:spPr>
            <a:xfrm>
              <a:off x="6096000" y="3167335"/>
              <a:ext cx="1782034" cy="52332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DUDO</a:t>
              </a:r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36FEDD7-8CA9-4EE5-8202-C1A12736FD8C}"/>
                </a:ext>
              </a:extLst>
            </p:cNvPr>
            <p:cNvSpPr/>
            <p:nvPr/>
          </p:nvSpPr>
          <p:spPr>
            <a:xfrm>
              <a:off x="7995875" y="3184148"/>
              <a:ext cx="1782034" cy="5233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IGNORO</a:t>
              </a:r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33F4EE7-E683-444A-BA0D-18CD9895D8A0}"/>
                </a:ext>
              </a:extLst>
            </p:cNvPr>
            <p:cNvSpPr/>
            <p:nvPr/>
          </p:nvSpPr>
          <p:spPr>
            <a:xfrm>
              <a:off x="9882498" y="3175742"/>
              <a:ext cx="1782034" cy="5233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INTERPRETO</a:t>
              </a: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5BDA48A8-CB8A-472A-83F8-EF749564045E}"/>
                </a:ext>
              </a:extLst>
            </p:cNvPr>
            <p:cNvSpPr/>
            <p:nvPr/>
          </p:nvSpPr>
          <p:spPr>
            <a:xfrm>
              <a:off x="2493444" y="5092852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DIFUNDO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898CC03-54BA-4EB6-9B73-ABC9A2BC68E7}"/>
                </a:ext>
              </a:extLst>
            </p:cNvPr>
            <p:cNvSpPr/>
            <p:nvPr/>
          </p:nvSpPr>
          <p:spPr>
            <a:xfrm>
              <a:off x="5087142" y="4192468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COMPARO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6FFE8E0C-9FCE-4FAA-96AC-DA840F0AF125}"/>
                </a:ext>
              </a:extLst>
            </p:cNvPr>
            <p:cNvSpPr/>
            <p:nvPr/>
          </p:nvSpPr>
          <p:spPr>
            <a:xfrm>
              <a:off x="7484820" y="4132569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ANALIZO</a:t>
              </a: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EF7F4F5-524A-4FED-8139-EF1CB06B2104}"/>
                </a:ext>
              </a:extLst>
            </p:cNvPr>
            <p:cNvSpPr/>
            <p:nvPr/>
          </p:nvSpPr>
          <p:spPr>
            <a:xfrm>
              <a:off x="8621848" y="5012685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REFLEXIONO</a:t>
              </a: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07E6A7E2-37DD-4426-92BB-32816B62FD8D}"/>
                </a:ext>
              </a:extLst>
            </p:cNvPr>
            <p:cNvSpPr/>
            <p:nvPr/>
          </p:nvSpPr>
          <p:spPr>
            <a:xfrm>
              <a:off x="4429654" y="5098987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CONTRASTO CON OTROS</a:t>
              </a:r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CE2757F9-6B14-4E0D-80DF-D46327CA68C4}"/>
                </a:ext>
              </a:extLst>
            </p:cNvPr>
            <p:cNvSpPr/>
            <p:nvPr/>
          </p:nvSpPr>
          <p:spPr>
            <a:xfrm>
              <a:off x="6468238" y="5038385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RELACIONO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DB5D0E1A-A4E3-4B54-A13F-2D40348FCD34}"/>
                </a:ext>
              </a:extLst>
            </p:cNvPr>
            <p:cNvSpPr/>
            <p:nvPr/>
          </p:nvSpPr>
          <p:spPr>
            <a:xfrm>
              <a:off x="9882498" y="4241985"/>
              <a:ext cx="1782034" cy="5065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ACUDO A FUENTE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72E5844B-59B2-47E4-8BD9-29ACFBBA97DB}"/>
              </a:ext>
            </a:extLst>
          </p:cNvPr>
          <p:cNvGrpSpPr/>
          <p:nvPr/>
        </p:nvGrpSpPr>
        <p:grpSpPr>
          <a:xfrm>
            <a:off x="4576359" y="696842"/>
            <a:ext cx="6147863" cy="862413"/>
            <a:chOff x="4576359" y="696842"/>
            <a:chExt cx="6147863" cy="862413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13C260D-D18F-4DB8-81BA-CCF9C514EE74}"/>
                </a:ext>
              </a:extLst>
            </p:cNvPr>
            <p:cNvSpPr txBox="1"/>
            <p:nvPr/>
          </p:nvSpPr>
          <p:spPr>
            <a:xfrm>
              <a:off x="4576359" y="696842"/>
              <a:ext cx="61478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b="1" dirty="0">
                  <a:latin typeface="Century Gothic" panose="020B0502020202020204" pitchFamily="34" charset="0"/>
                  <a:ea typeface="HGPSoeiKakugothicUB" panose="020B0400000000000000" pitchFamily="34" charset="-128"/>
                </a:rPr>
                <a:t>TOMA DE DECISIONES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C543A27-825E-4F4B-B92C-A6ACE556EA96}"/>
                </a:ext>
              </a:extLst>
            </p:cNvPr>
            <p:cNvSpPr/>
            <p:nvPr/>
          </p:nvSpPr>
          <p:spPr>
            <a:xfrm>
              <a:off x="6037486" y="1189923"/>
              <a:ext cx="25843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latin typeface="Century Gothic" panose="020B0502020202020204" pitchFamily="34" charset="0"/>
                  <a:ea typeface="HGPSoeiKakugothicUB" panose="020B0400000000000000" pitchFamily="34" charset="-128"/>
                </a:rPr>
                <a:t>ante una información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0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>
            <a:extLst>
              <a:ext uri="{FF2B5EF4-FFF2-40B4-BE49-F238E27FC236}">
                <a16:creationId xmlns:a16="http://schemas.microsoft.com/office/drawing/2014/main" id="{606D1ACD-0231-432B-94CB-B826F8D1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978134" y="1910685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lamada ovalada 38">
            <a:extLst>
              <a:ext uri="{FF2B5EF4-FFF2-40B4-BE49-F238E27FC236}">
                <a16:creationId xmlns:a16="http://schemas.microsoft.com/office/drawing/2014/main" id="{CBAA9A12-5571-421F-BE9E-76103DC35E99}"/>
              </a:ext>
            </a:extLst>
          </p:cNvPr>
          <p:cNvSpPr/>
          <p:nvPr/>
        </p:nvSpPr>
        <p:spPr>
          <a:xfrm flipH="1">
            <a:off x="2127861" y="1803830"/>
            <a:ext cx="3557322" cy="1661866"/>
          </a:xfrm>
          <a:prstGeom prst="wedgeEllipseCallout">
            <a:avLst>
              <a:gd name="adj1" fmla="val 59116"/>
              <a:gd name="adj2" fmla="val 7983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 Los niños  menores de 6 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no saben distinguir entre ficción, información o publicidad? </a:t>
            </a:r>
          </a:p>
        </p:txBody>
      </p:sp>
      <p:sp>
        <p:nvSpPr>
          <p:cNvPr id="20" name="Llamada ovalada 38">
            <a:extLst>
              <a:ext uri="{FF2B5EF4-FFF2-40B4-BE49-F238E27FC236}">
                <a16:creationId xmlns:a16="http://schemas.microsoft.com/office/drawing/2014/main" id="{53DD58A8-BD06-428E-B8A1-7211AE4A4B28}"/>
              </a:ext>
            </a:extLst>
          </p:cNvPr>
          <p:cNvSpPr/>
          <p:nvPr/>
        </p:nvSpPr>
        <p:spPr>
          <a:xfrm flipH="1">
            <a:off x="2818317" y="3474038"/>
            <a:ext cx="3557322" cy="1661866"/>
          </a:xfrm>
          <a:prstGeom prst="wedgeEllipseCallout">
            <a:avLst>
              <a:gd name="adj1" fmla="val 74017"/>
              <a:gd name="adj2" fmla="val -1665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¿Y tú? </a:t>
            </a:r>
          </a:p>
        </p:txBody>
      </p:sp>
      <p:sp>
        <p:nvSpPr>
          <p:cNvPr id="28" name="Bocadillo nube: nube 27">
            <a:extLst>
              <a:ext uri="{FF2B5EF4-FFF2-40B4-BE49-F238E27FC236}">
                <a16:creationId xmlns:a16="http://schemas.microsoft.com/office/drawing/2014/main" id="{F49A3A99-F197-4F68-A29D-6C05B6AE84B3}"/>
              </a:ext>
            </a:extLst>
          </p:cNvPr>
          <p:cNvSpPr/>
          <p:nvPr/>
        </p:nvSpPr>
        <p:spPr>
          <a:xfrm>
            <a:off x="4998086" y="831760"/>
            <a:ext cx="4572800" cy="1944140"/>
          </a:xfrm>
          <a:prstGeom prst="cloudCallout">
            <a:avLst>
              <a:gd name="adj1" fmla="val 57202"/>
              <a:gd name="adj2" fmla="val 85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La publicidad forma parte de nuestro día a día, también en Internet. Tanto es así que en ocasiones resulta difícil distinguir si un contenido es o no un anuncio.</a:t>
            </a:r>
          </a:p>
        </p:txBody>
      </p:sp>
      <p:sp>
        <p:nvSpPr>
          <p:cNvPr id="30" name="Llamada ovalada 38">
            <a:extLst>
              <a:ext uri="{FF2B5EF4-FFF2-40B4-BE49-F238E27FC236}">
                <a16:creationId xmlns:a16="http://schemas.microsoft.com/office/drawing/2014/main" id="{F5C95F1F-6CEE-4FC4-886F-87ECF8ECAC34}"/>
              </a:ext>
            </a:extLst>
          </p:cNvPr>
          <p:cNvSpPr/>
          <p:nvPr/>
        </p:nvSpPr>
        <p:spPr>
          <a:xfrm flipH="1">
            <a:off x="2665778" y="5215172"/>
            <a:ext cx="3557322" cy="1661866"/>
          </a:xfrm>
          <a:prstGeom prst="wedgeEllipseCallout">
            <a:avLst>
              <a:gd name="adj1" fmla="val 72900"/>
              <a:gd name="adj2" fmla="val -12829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Un ciudadano medio recibe entre 1.000 y 5.000 impactos publicitarios diarios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8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8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>
            <a:extLst>
              <a:ext uri="{FF2B5EF4-FFF2-40B4-BE49-F238E27FC236}">
                <a16:creationId xmlns:a16="http://schemas.microsoft.com/office/drawing/2014/main" id="{606D1ACD-0231-432B-94CB-B826F8D1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978134" y="1910685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Bocadillo nube: nube 27">
            <a:extLst>
              <a:ext uri="{FF2B5EF4-FFF2-40B4-BE49-F238E27FC236}">
                <a16:creationId xmlns:a16="http://schemas.microsoft.com/office/drawing/2014/main" id="{F49A3A99-F197-4F68-A29D-6C05B6AE84B3}"/>
              </a:ext>
            </a:extLst>
          </p:cNvPr>
          <p:cNvSpPr/>
          <p:nvPr/>
        </p:nvSpPr>
        <p:spPr>
          <a:xfrm>
            <a:off x="6642898" y="831760"/>
            <a:ext cx="2927987" cy="1944140"/>
          </a:xfrm>
          <a:prstGeom prst="cloudCallout">
            <a:avLst>
              <a:gd name="adj1" fmla="val 57202"/>
              <a:gd name="adj2" fmla="val 850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pretende la publicidad en internet?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5DB02785-7448-40DF-BF8D-D51C772EC049}"/>
              </a:ext>
            </a:extLst>
          </p:cNvPr>
          <p:cNvGrpSpPr/>
          <p:nvPr/>
        </p:nvGrpSpPr>
        <p:grpSpPr>
          <a:xfrm>
            <a:off x="2574032" y="3227202"/>
            <a:ext cx="1301799" cy="2653094"/>
            <a:chOff x="2574032" y="3227202"/>
            <a:chExt cx="1301799" cy="2653094"/>
          </a:xfrm>
        </p:grpSpPr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DD8AE32-1DC8-4ECE-BE9F-5272A37F79B3}"/>
                </a:ext>
              </a:extLst>
            </p:cNvPr>
            <p:cNvSpPr/>
            <p:nvPr/>
          </p:nvSpPr>
          <p:spPr>
            <a:xfrm>
              <a:off x="2584370" y="3227202"/>
              <a:ext cx="1247196" cy="2653094"/>
            </a:xfrm>
            <a:prstGeom prst="rect">
              <a:avLst/>
            </a:prstGeom>
            <a:solidFill>
              <a:srgbClr val="728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200"/>
            </a:p>
          </p:txBody>
        </p:sp>
        <p:sp>
          <p:nvSpPr>
            <p:cNvPr id="33" name="CuadroTexto 2">
              <a:extLst>
                <a:ext uri="{FF2B5EF4-FFF2-40B4-BE49-F238E27FC236}">
                  <a16:creationId xmlns:a16="http://schemas.microsoft.com/office/drawing/2014/main" id="{C7CC447A-2088-4A3F-8255-E81910976A80}"/>
                </a:ext>
              </a:extLst>
            </p:cNvPr>
            <p:cNvSpPr txBox="1"/>
            <p:nvPr/>
          </p:nvSpPr>
          <p:spPr>
            <a:xfrm>
              <a:off x="2574032" y="3662125"/>
              <a:ext cx="1301799" cy="11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CREAR MARCA</a:t>
              </a:r>
            </a:p>
            <a:p>
              <a:pPr algn="ctr"/>
              <a:endParaRPr lang="es-ES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s-ES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(BRANDING)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0AD4A24-3638-4DED-AE77-5AB4BB19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6116" y="4599606"/>
              <a:ext cx="1084851" cy="947664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28A4210E-F57C-4AF1-9012-F3243953EA64}"/>
              </a:ext>
            </a:extLst>
          </p:cNvPr>
          <p:cNvGrpSpPr/>
          <p:nvPr/>
        </p:nvGrpSpPr>
        <p:grpSpPr>
          <a:xfrm>
            <a:off x="3979978" y="3227201"/>
            <a:ext cx="1247196" cy="2628404"/>
            <a:chOff x="3979978" y="3227201"/>
            <a:chExt cx="1247196" cy="2628404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DE3D8B3A-5BC1-44D6-B085-3501D5A011F4}"/>
                </a:ext>
              </a:extLst>
            </p:cNvPr>
            <p:cNvSpPr/>
            <p:nvPr/>
          </p:nvSpPr>
          <p:spPr>
            <a:xfrm>
              <a:off x="3979978" y="3227201"/>
              <a:ext cx="1247196" cy="2628404"/>
            </a:xfrm>
            <a:prstGeom prst="rect">
              <a:avLst/>
            </a:prstGeom>
            <a:solidFill>
              <a:srgbClr val="D1D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200"/>
            </a:p>
          </p:txBody>
        </p:sp>
        <p:sp>
          <p:nvSpPr>
            <p:cNvPr id="34" name="CuadroTexto 15">
              <a:extLst>
                <a:ext uri="{FF2B5EF4-FFF2-40B4-BE49-F238E27FC236}">
                  <a16:creationId xmlns:a16="http://schemas.microsoft.com/office/drawing/2014/main" id="{64B3B47E-CB3C-4A5F-BD1E-DC19C0220757}"/>
                </a:ext>
              </a:extLst>
            </p:cNvPr>
            <p:cNvSpPr txBox="1"/>
            <p:nvPr/>
          </p:nvSpPr>
          <p:spPr>
            <a:xfrm>
              <a:off x="4029569" y="3510133"/>
              <a:ext cx="1141747" cy="145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CONSEGUIR DATOS</a:t>
              </a:r>
              <a:br>
                <a:rPr lang="es-E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</a:br>
              <a:endPara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s-E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(CAPTAR LEADS)</a:t>
              </a:r>
            </a:p>
          </p:txBody>
        </p:sp>
        <p:pic>
          <p:nvPicPr>
            <p:cNvPr id="5" name="Imagen 4" descr="Imagen que contiene computadora&#10;&#10;Descripción generada automáticamente">
              <a:extLst>
                <a:ext uri="{FF2B5EF4-FFF2-40B4-BE49-F238E27FC236}">
                  <a16:creationId xmlns:a16="http://schemas.microsoft.com/office/drawing/2014/main" id="{94B20659-AC7B-4E41-B2E8-D25D8E56B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589" y="4599606"/>
              <a:ext cx="1090177" cy="947664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F1F6156-152D-4530-8F66-6394D9E53672}"/>
              </a:ext>
            </a:extLst>
          </p:cNvPr>
          <p:cNvGrpSpPr/>
          <p:nvPr/>
        </p:nvGrpSpPr>
        <p:grpSpPr>
          <a:xfrm>
            <a:off x="5358557" y="3227201"/>
            <a:ext cx="1247196" cy="2628403"/>
            <a:chOff x="5358557" y="3227201"/>
            <a:chExt cx="1247196" cy="2628403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F9C33FD-424A-448B-A7B4-81C1C32F5C8C}"/>
                </a:ext>
              </a:extLst>
            </p:cNvPr>
            <p:cNvSpPr/>
            <p:nvPr/>
          </p:nvSpPr>
          <p:spPr>
            <a:xfrm>
              <a:off x="5358557" y="3227201"/>
              <a:ext cx="1247196" cy="2628403"/>
            </a:xfrm>
            <a:prstGeom prst="rect">
              <a:avLst/>
            </a:prstGeom>
            <a:solidFill>
              <a:srgbClr val="E8E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200"/>
            </a:p>
          </p:txBody>
        </p:sp>
        <p:sp>
          <p:nvSpPr>
            <p:cNvPr id="35" name="CuadroTexto 16">
              <a:extLst>
                <a:ext uri="{FF2B5EF4-FFF2-40B4-BE49-F238E27FC236}">
                  <a16:creationId xmlns:a16="http://schemas.microsoft.com/office/drawing/2014/main" id="{1BF5135A-A4B3-4CBC-B7DD-23AAD6BA8788}"/>
                </a:ext>
              </a:extLst>
            </p:cNvPr>
            <p:cNvSpPr txBox="1"/>
            <p:nvPr/>
          </p:nvSpPr>
          <p:spPr>
            <a:xfrm>
              <a:off x="5519761" y="3525568"/>
              <a:ext cx="1037617" cy="66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dirty="0">
                  <a:latin typeface="Century Gothic" panose="020B0502020202020204" pitchFamily="34" charset="0"/>
                </a:rPr>
                <a:t>GENERAR CLICS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67ACED2-CA76-43BC-806D-7F94EBEE4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6540" y="4599606"/>
              <a:ext cx="1110838" cy="947664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0317EA6B-4B74-4112-9F2A-9427428F3F48}"/>
              </a:ext>
            </a:extLst>
          </p:cNvPr>
          <p:cNvGrpSpPr/>
          <p:nvPr/>
        </p:nvGrpSpPr>
        <p:grpSpPr>
          <a:xfrm>
            <a:off x="6737136" y="3202510"/>
            <a:ext cx="1247196" cy="2653094"/>
            <a:chOff x="6737136" y="3202510"/>
            <a:chExt cx="1247196" cy="2653094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706813BB-96A5-4D21-810F-542AC4955073}"/>
                </a:ext>
              </a:extLst>
            </p:cNvPr>
            <p:cNvSpPr/>
            <p:nvPr/>
          </p:nvSpPr>
          <p:spPr>
            <a:xfrm>
              <a:off x="6737136" y="3202510"/>
              <a:ext cx="1247196" cy="265309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200"/>
            </a:p>
          </p:txBody>
        </p:sp>
        <p:sp>
          <p:nvSpPr>
            <p:cNvPr id="36" name="CuadroTexto 17">
              <a:extLst>
                <a:ext uri="{FF2B5EF4-FFF2-40B4-BE49-F238E27FC236}">
                  <a16:creationId xmlns:a16="http://schemas.microsoft.com/office/drawing/2014/main" id="{49F0787D-7F87-438F-860B-B32BDB90E5D5}"/>
                </a:ext>
              </a:extLst>
            </p:cNvPr>
            <p:cNvSpPr txBox="1"/>
            <p:nvPr/>
          </p:nvSpPr>
          <p:spPr>
            <a:xfrm>
              <a:off x="6840260" y="3510133"/>
              <a:ext cx="1040946" cy="66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dirty="0">
                  <a:latin typeface="Century Gothic" panose="020B0502020202020204" pitchFamily="34" charset="0"/>
                </a:rPr>
                <a:t>VENTAS DIRECTAS</a:t>
              </a:r>
            </a:p>
          </p:txBody>
        </p:sp>
        <p:pic>
          <p:nvPicPr>
            <p:cNvPr id="8" name="Imagen 7" descr="Imagen que contiene dibujo, señal&#10;&#10;Descripción generada automáticamente">
              <a:extLst>
                <a:ext uri="{FF2B5EF4-FFF2-40B4-BE49-F238E27FC236}">
                  <a16:creationId xmlns:a16="http://schemas.microsoft.com/office/drawing/2014/main" id="{9C1221AF-54F2-4296-AA92-FE4B7C7B5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333" y="4599606"/>
              <a:ext cx="1090177" cy="950379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A7A6AED2-A97D-427B-9E0B-B0EC3DC67FB4}"/>
              </a:ext>
            </a:extLst>
          </p:cNvPr>
          <p:cNvGrpSpPr/>
          <p:nvPr/>
        </p:nvGrpSpPr>
        <p:grpSpPr>
          <a:xfrm>
            <a:off x="8164090" y="3227201"/>
            <a:ext cx="1247196" cy="2653095"/>
            <a:chOff x="8164090" y="3227201"/>
            <a:chExt cx="1247196" cy="2653095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6F4BB1C3-0C65-44CC-9592-7DFBFBF1D612}"/>
                </a:ext>
              </a:extLst>
            </p:cNvPr>
            <p:cNvSpPr/>
            <p:nvPr/>
          </p:nvSpPr>
          <p:spPr>
            <a:xfrm>
              <a:off x="8164090" y="3227201"/>
              <a:ext cx="1247196" cy="265309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200"/>
            </a:p>
          </p:txBody>
        </p:sp>
        <p:sp>
          <p:nvSpPr>
            <p:cNvPr id="37" name="CuadroTexto 18">
              <a:extLst>
                <a:ext uri="{FF2B5EF4-FFF2-40B4-BE49-F238E27FC236}">
                  <a16:creationId xmlns:a16="http://schemas.microsoft.com/office/drawing/2014/main" id="{B9F6EE23-1510-48C3-8A84-4A80667B21C4}"/>
                </a:ext>
              </a:extLst>
            </p:cNvPr>
            <p:cNvSpPr txBox="1"/>
            <p:nvPr/>
          </p:nvSpPr>
          <p:spPr>
            <a:xfrm>
              <a:off x="8198511" y="3525568"/>
              <a:ext cx="1212775" cy="928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200" dirty="0">
                  <a:latin typeface="Century Gothic" panose="020B0502020202020204" pitchFamily="34" charset="0"/>
                </a:rPr>
                <a:t>ADHESIONES A PROYECTOS</a:t>
              </a:r>
            </a:p>
          </p:txBody>
        </p:sp>
        <p:pic>
          <p:nvPicPr>
            <p:cNvPr id="38" name="Imagen 37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9D2B51A8-029B-49F4-972E-2BFED89A8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691" y="4599606"/>
              <a:ext cx="1066115" cy="928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1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lamada ovalada 38">
            <a:extLst>
              <a:ext uri="{FF2B5EF4-FFF2-40B4-BE49-F238E27FC236}">
                <a16:creationId xmlns:a16="http://schemas.microsoft.com/office/drawing/2014/main" id="{07F69F27-60F0-436C-B7B9-12482BBF80FF}"/>
              </a:ext>
            </a:extLst>
          </p:cNvPr>
          <p:cNvSpPr/>
          <p:nvPr/>
        </p:nvSpPr>
        <p:spPr>
          <a:xfrm flipH="1">
            <a:off x="2127861" y="1803830"/>
            <a:ext cx="3557322" cy="1661866"/>
          </a:xfrm>
          <a:prstGeom prst="wedgeEllipseCallout">
            <a:avLst>
              <a:gd name="adj1" fmla="val 59116"/>
              <a:gd name="adj2" fmla="val 7983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¿Sabéis cómo se presenta la publicidad en internet?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B0C7027-2ECD-4AC9-B6F0-96A60F947D64}"/>
              </a:ext>
            </a:extLst>
          </p:cNvPr>
          <p:cNvGrpSpPr/>
          <p:nvPr/>
        </p:nvGrpSpPr>
        <p:grpSpPr>
          <a:xfrm>
            <a:off x="5527343" y="648818"/>
            <a:ext cx="5776492" cy="2700001"/>
            <a:chOff x="5527343" y="648818"/>
            <a:chExt cx="5776492" cy="2700001"/>
          </a:xfrm>
        </p:grpSpPr>
        <p:sp>
          <p:nvSpPr>
            <p:cNvPr id="13" name="Bocadillo nube: nube 12">
              <a:extLst>
                <a:ext uri="{FF2B5EF4-FFF2-40B4-BE49-F238E27FC236}">
                  <a16:creationId xmlns:a16="http://schemas.microsoft.com/office/drawing/2014/main" id="{38957680-B183-4CE4-8344-392490DAF742}"/>
                </a:ext>
              </a:extLst>
            </p:cNvPr>
            <p:cNvSpPr/>
            <p:nvPr/>
          </p:nvSpPr>
          <p:spPr>
            <a:xfrm>
              <a:off x="5527343" y="648818"/>
              <a:ext cx="4536796" cy="2700001"/>
            </a:xfrm>
            <a:prstGeom prst="cloudCallout">
              <a:avLst>
                <a:gd name="adj1" fmla="val 52389"/>
                <a:gd name="adj2" fmla="val 5777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" name="Imagen 2" descr="Una captura de pantalla de una red social&#10;&#10;Descripción generada automáticamente">
              <a:extLst>
                <a:ext uri="{FF2B5EF4-FFF2-40B4-BE49-F238E27FC236}">
                  <a16:creationId xmlns:a16="http://schemas.microsoft.com/office/drawing/2014/main" id="{BAA57CD8-F916-449F-B782-7FDBC6DE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227" y="1230655"/>
              <a:ext cx="2304488" cy="1536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B9B00B08-3660-4339-A2A8-C3F5F57B0131}"/>
                </a:ext>
              </a:extLst>
            </p:cNvPr>
            <p:cNvGrpSpPr/>
            <p:nvPr/>
          </p:nvGrpSpPr>
          <p:grpSpPr>
            <a:xfrm>
              <a:off x="8824442" y="1501473"/>
              <a:ext cx="2479393" cy="604714"/>
              <a:chOff x="4883691" y="1259232"/>
              <a:chExt cx="1590581" cy="816536"/>
            </a:xfrm>
          </p:grpSpPr>
          <p:sp>
            <p:nvSpPr>
              <p:cNvPr id="18" name="Rectángulo: esquinas redondeadas 17">
                <a:extLst>
                  <a:ext uri="{FF2B5EF4-FFF2-40B4-BE49-F238E27FC236}">
                    <a16:creationId xmlns:a16="http://schemas.microsoft.com/office/drawing/2014/main" id="{FA815648-A497-41AF-823A-47FC56DEF150}"/>
                  </a:ext>
                </a:extLst>
              </p:cNvPr>
              <p:cNvSpPr/>
              <p:nvPr/>
            </p:nvSpPr>
            <p:spPr>
              <a:xfrm>
                <a:off x="4995896" y="1259232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Banner</a:t>
                </a:r>
              </a:p>
            </p:txBody>
          </p:sp>
          <p:sp>
            <p:nvSpPr>
              <p:cNvPr id="19" name="Triángulo isósceles 18">
                <a:extLst>
                  <a:ext uri="{FF2B5EF4-FFF2-40B4-BE49-F238E27FC236}">
                    <a16:creationId xmlns:a16="http://schemas.microsoft.com/office/drawing/2014/main" id="{8B8C6048-631E-4244-91C1-CB9D1FC77A48}"/>
                  </a:ext>
                </a:extLst>
              </p:cNvPr>
              <p:cNvSpPr/>
              <p:nvPr/>
            </p:nvSpPr>
            <p:spPr>
              <a:xfrm rot="16200000">
                <a:off x="4752944" y="1597463"/>
                <a:ext cx="401570" cy="140075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452178" y="1893498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1A92CB1-9DF7-4CCE-B396-BB8810262ABB}"/>
              </a:ext>
            </a:extLst>
          </p:cNvPr>
          <p:cNvGrpSpPr/>
          <p:nvPr/>
        </p:nvGrpSpPr>
        <p:grpSpPr>
          <a:xfrm>
            <a:off x="5634027" y="4433185"/>
            <a:ext cx="5452165" cy="2351395"/>
            <a:chOff x="5634027" y="4433185"/>
            <a:chExt cx="5452165" cy="2351395"/>
          </a:xfrm>
        </p:grpSpPr>
        <p:sp>
          <p:nvSpPr>
            <p:cNvPr id="31" name="Bocadillo nube: nube 30">
              <a:extLst>
                <a:ext uri="{FF2B5EF4-FFF2-40B4-BE49-F238E27FC236}">
                  <a16:creationId xmlns:a16="http://schemas.microsoft.com/office/drawing/2014/main" id="{BFE54BD9-1600-458D-A892-AA54370E5EA3}"/>
                </a:ext>
              </a:extLst>
            </p:cNvPr>
            <p:cNvSpPr/>
            <p:nvPr/>
          </p:nvSpPr>
          <p:spPr>
            <a:xfrm>
              <a:off x="5634027" y="4433185"/>
              <a:ext cx="3863566" cy="2351395"/>
            </a:xfrm>
            <a:prstGeom prst="cloudCallout">
              <a:avLst>
                <a:gd name="adj1" fmla="val 64579"/>
                <a:gd name="adj2" fmla="val -587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" name="Imagen 6" descr="Una captura de pantalla de una red social&#10;&#10;Descripción generada automáticamente">
              <a:extLst>
                <a:ext uri="{FF2B5EF4-FFF2-40B4-BE49-F238E27FC236}">
                  <a16:creationId xmlns:a16="http://schemas.microsoft.com/office/drawing/2014/main" id="{061C1D62-D6E7-4CC4-BA3A-031CD79B9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4" y="4807419"/>
              <a:ext cx="2259761" cy="1412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AEBF3064-7144-4634-AC35-1B045DE160A0}"/>
                </a:ext>
              </a:extLst>
            </p:cNvPr>
            <p:cNvGrpSpPr/>
            <p:nvPr/>
          </p:nvGrpSpPr>
          <p:grpSpPr>
            <a:xfrm>
              <a:off x="8606799" y="5249118"/>
              <a:ext cx="2479393" cy="604714"/>
              <a:chOff x="4883691" y="1259232"/>
              <a:chExt cx="1590581" cy="816536"/>
            </a:xfrm>
          </p:grpSpPr>
          <p:sp>
            <p:nvSpPr>
              <p:cNvPr id="33" name="Rectángulo: esquinas redondeadas 32">
                <a:extLst>
                  <a:ext uri="{FF2B5EF4-FFF2-40B4-BE49-F238E27FC236}">
                    <a16:creationId xmlns:a16="http://schemas.microsoft.com/office/drawing/2014/main" id="{C7AE8C80-1749-429B-83BA-49BC23D0BA4D}"/>
                  </a:ext>
                </a:extLst>
              </p:cNvPr>
              <p:cNvSpPr/>
              <p:nvPr/>
            </p:nvSpPr>
            <p:spPr>
              <a:xfrm>
                <a:off x="4995896" y="1259232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Anuncios  gráficos</a:t>
                </a:r>
              </a:p>
            </p:txBody>
          </p:sp>
          <p:sp>
            <p:nvSpPr>
              <p:cNvPr id="34" name="Triángulo isósceles 33">
                <a:extLst>
                  <a:ext uri="{FF2B5EF4-FFF2-40B4-BE49-F238E27FC236}">
                    <a16:creationId xmlns:a16="http://schemas.microsoft.com/office/drawing/2014/main" id="{C7B56260-9041-47CF-9FF3-F2CEE26F1BA1}"/>
                  </a:ext>
                </a:extLst>
              </p:cNvPr>
              <p:cNvSpPr/>
              <p:nvPr/>
            </p:nvSpPr>
            <p:spPr>
              <a:xfrm rot="16200000">
                <a:off x="4752944" y="1597463"/>
                <a:ext cx="401570" cy="140075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8D09FCD2-3418-4CC1-88D8-0E2A4E5F890D}"/>
              </a:ext>
            </a:extLst>
          </p:cNvPr>
          <p:cNvGrpSpPr/>
          <p:nvPr/>
        </p:nvGrpSpPr>
        <p:grpSpPr>
          <a:xfrm>
            <a:off x="5580685" y="2851474"/>
            <a:ext cx="5256953" cy="2351395"/>
            <a:chOff x="5580685" y="2851474"/>
            <a:chExt cx="5256953" cy="2351395"/>
          </a:xfrm>
        </p:grpSpPr>
        <p:sp>
          <p:nvSpPr>
            <p:cNvPr id="22" name="Bocadillo nube: nube 21">
              <a:extLst>
                <a:ext uri="{FF2B5EF4-FFF2-40B4-BE49-F238E27FC236}">
                  <a16:creationId xmlns:a16="http://schemas.microsoft.com/office/drawing/2014/main" id="{B231FA49-B6CA-4C96-A6BF-80304F2CED47}"/>
                </a:ext>
              </a:extLst>
            </p:cNvPr>
            <p:cNvSpPr/>
            <p:nvPr/>
          </p:nvSpPr>
          <p:spPr>
            <a:xfrm>
              <a:off x="5580685" y="2851474"/>
              <a:ext cx="3863566" cy="2351395"/>
            </a:xfrm>
            <a:prstGeom prst="cloudCallout">
              <a:avLst>
                <a:gd name="adj1" fmla="val 63519"/>
                <a:gd name="adj2" fmla="val -215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" name="Imagen 4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817E31AD-2DDF-44E5-9E15-ECFFE614F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4" y="3231772"/>
              <a:ext cx="2041412" cy="1397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947590C-D563-43CF-8986-5475DD7CE2B9}"/>
                </a:ext>
              </a:extLst>
            </p:cNvPr>
            <p:cNvGrpSpPr/>
            <p:nvPr/>
          </p:nvGrpSpPr>
          <p:grpSpPr>
            <a:xfrm>
              <a:off x="8358245" y="3665925"/>
              <a:ext cx="2479393" cy="604714"/>
              <a:chOff x="4883691" y="1259232"/>
              <a:chExt cx="1590581" cy="816536"/>
            </a:xfrm>
          </p:grpSpPr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7C1B1C8E-4B12-4435-9DE3-9D17451584EA}"/>
                  </a:ext>
                </a:extLst>
              </p:cNvPr>
              <p:cNvSpPr/>
              <p:nvPr/>
            </p:nvSpPr>
            <p:spPr>
              <a:xfrm>
                <a:off x="4995896" y="1259232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Pop-ups</a:t>
                </a:r>
              </a:p>
            </p:txBody>
          </p:sp>
          <p:sp>
            <p:nvSpPr>
              <p:cNvPr id="29" name="Triángulo isósceles 28">
                <a:extLst>
                  <a:ext uri="{FF2B5EF4-FFF2-40B4-BE49-F238E27FC236}">
                    <a16:creationId xmlns:a16="http://schemas.microsoft.com/office/drawing/2014/main" id="{B9A0457A-7CF9-4160-B883-28751BF5975D}"/>
                  </a:ext>
                </a:extLst>
              </p:cNvPr>
              <p:cNvSpPr/>
              <p:nvPr/>
            </p:nvSpPr>
            <p:spPr>
              <a:xfrm rot="16200000">
                <a:off x="4752944" y="1597463"/>
                <a:ext cx="401570" cy="140075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35" name="Llamada ovalada 38">
            <a:extLst>
              <a:ext uri="{FF2B5EF4-FFF2-40B4-BE49-F238E27FC236}">
                <a16:creationId xmlns:a16="http://schemas.microsoft.com/office/drawing/2014/main" id="{8226A90E-8B05-444A-8608-8FD3EE6A7DA9}"/>
              </a:ext>
            </a:extLst>
          </p:cNvPr>
          <p:cNvSpPr/>
          <p:nvPr/>
        </p:nvSpPr>
        <p:spPr>
          <a:xfrm flipH="1">
            <a:off x="1974151" y="3682407"/>
            <a:ext cx="3557322" cy="1661866"/>
          </a:xfrm>
          <a:prstGeom prst="wedgeEllipseCallout">
            <a:avLst>
              <a:gd name="adj1" fmla="val 54128"/>
              <a:gd name="adj2" fmla="val -3431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Pues  existen diversas formas de publicidad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en Internet.</a:t>
            </a:r>
          </a:p>
        </p:txBody>
      </p:sp>
    </p:spTree>
    <p:extLst>
      <p:ext uri="{BB962C8B-B14F-4D97-AF65-F5344CB8AC3E}">
        <p14:creationId xmlns:p14="http://schemas.microsoft.com/office/powerpoint/2010/main" val="283480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05311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E6B46B9-BC6A-4558-A3DF-DA40A30B9CF2}"/>
              </a:ext>
            </a:extLst>
          </p:cNvPr>
          <p:cNvGrpSpPr/>
          <p:nvPr/>
        </p:nvGrpSpPr>
        <p:grpSpPr>
          <a:xfrm>
            <a:off x="2415207" y="2896297"/>
            <a:ext cx="5793041" cy="646331"/>
            <a:chOff x="2415207" y="2896297"/>
            <a:chExt cx="5793041" cy="646331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B25B8739-D5C1-4178-BA92-AF4306104627}"/>
                </a:ext>
              </a:extLst>
            </p:cNvPr>
            <p:cNvSpPr/>
            <p:nvPr/>
          </p:nvSpPr>
          <p:spPr>
            <a:xfrm>
              <a:off x="2415207" y="2937914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Vídeos incrustados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9D6DDDD-E131-4E5C-9923-126DD4FD4BE7}"/>
                </a:ext>
              </a:extLst>
            </p:cNvPr>
            <p:cNvSpPr/>
            <p:nvPr/>
          </p:nvSpPr>
          <p:spPr>
            <a:xfrm>
              <a:off x="4800857" y="2896297"/>
              <a:ext cx="34073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55555"/>
                  </a:solidFill>
                  <a:latin typeface="Century Gothic" panose="020B0502020202020204" pitchFamily="34" charset="0"/>
                </a:rPr>
                <a:t>Vídeos cortos que se visualizan obligatoriamente antes del vídeo o el juego deseado</a:t>
              </a:r>
              <a:endParaRPr lang="es-ES" sz="12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567774E3-5A04-47ED-9A05-3E0DFED97E81}"/>
              </a:ext>
            </a:extLst>
          </p:cNvPr>
          <p:cNvGrpSpPr/>
          <p:nvPr/>
        </p:nvGrpSpPr>
        <p:grpSpPr>
          <a:xfrm>
            <a:off x="2387387" y="1784114"/>
            <a:ext cx="7563815" cy="1208423"/>
            <a:chOff x="2387387" y="1784114"/>
            <a:chExt cx="7563815" cy="1208423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7CAE5DB2-4401-48B1-9409-D89D3D01AC25}"/>
                </a:ext>
              </a:extLst>
            </p:cNvPr>
            <p:cNvSpPr/>
            <p:nvPr/>
          </p:nvSpPr>
          <p:spPr>
            <a:xfrm>
              <a:off x="2387387" y="2012718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Resultados patrocinados (SEM)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AF0A6EAF-6BB6-4F63-870D-406CC66C5866}"/>
                </a:ext>
              </a:extLst>
            </p:cNvPr>
            <p:cNvSpPr/>
            <p:nvPr/>
          </p:nvSpPr>
          <p:spPr>
            <a:xfrm>
              <a:off x="4719695" y="1841419"/>
              <a:ext cx="340739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55555"/>
                  </a:solidFill>
                  <a:latin typeface="Century Gothic" panose="020B0502020202020204" pitchFamily="34" charset="0"/>
                </a:rPr>
                <a:t>Anuncios camuflados como si fueran resultados de una búsqueda o contenidos relacionados. Resultados naturales promocionados y resultados de pago.</a:t>
              </a:r>
              <a:endParaRPr lang="es-ES" sz="1200" dirty="0">
                <a:latin typeface="Century Gothic" panose="020B0502020202020204" pitchFamily="34" charset="0"/>
              </a:endParaRPr>
            </a:p>
          </p:txBody>
        </p:sp>
        <p:pic>
          <p:nvPicPr>
            <p:cNvPr id="4" name="Imagen 3">
              <a:hlinkClick r:id="rId6"/>
              <a:extLst>
                <a:ext uri="{FF2B5EF4-FFF2-40B4-BE49-F238E27FC236}">
                  <a16:creationId xmlns:a16="http://schemas.microsoft.com/office/drawing/2014/main" id="{224B72D5-BA11-4354-922D-7D329BBFA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4906" y="1784114"/>
              <a:ext cx="1649707" cy="8861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6F18DBF-C18C-47CA-B814-9DE0BB14F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18276" y="2478449"/>
              <a:ext cx="432926" cy="51408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400BEAE-01A6-40C0-AF71-F94550F1995B}"/>
              </a:ext>
            </a:extLst>
          </p:cNvPr>
          <p:cNvGrpSpPr/>
          <p:nvPr/>
        </p:nvGrpSpPr>
        <p:grpSpPr>
          <a:xfrm>
            <a:off x="2387387" y="3701481"/>
            <a:ext cx="7623504" cy="1199759"/>
            <a:chOff x="2387387" y="3701481"/>
            <a:chExt cx="7623504" cy="1199759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D33D0A77-583A-4F7A-8DEE-D2E65B56283D}"/>
                </a:ext>
              </a:extLst>
            </p:cNvPr>
            <p:cNvSpPr/>
            <p:nvPr/>
          </p:nvSpPr>
          <p:spPr>
            <a:xfrm>
              <a:off x="2387387" y="3814623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Vídeos viralizados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0EA4FD4E-3439-41C5-9C29-6D35EF63DD10}"/>
                </a:ext>
              </a:extLst>
            </p:cNvPr>
            <p:cNvSpPr/>
            <p:nvPr/>
          </p:nvSpPr>
          <p:spPr>
            <a:xfrm>
              <a:off x="4695673" y="3701481"/>
              <a:ext cx="330519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Century Gothic" panose="020B0502020202020204" pitchFamily="34" charset="0"/>
                </a:rPr>
                <a:t>Capacidad de reproducirse de forma exponencial emulando a los virus, que el a través del boca a boca o mensaje a mensaje.</a:t>
              </a:r>
              <a:endParaRPr lang="es-ES" sz="1000" dirty="0">
                <a:latin typeface="Century Gothic" panose="020B0502020202020204" pitchFamily="34" charset="0"/>
              </a:endParaRPr>
            </a:p>
          </p:txBody>
        </p:sp>
        <p:pic>
          <p:nvPicPr>
            <p:cNvPr id="8" name="Imagen 7">
              <a:hlinkClick r:id="rId9"/>
              <a:extLst>
                <a:ext uri="{FF2B5EF4-FFF2-40B4-BE49-F238E27FC236}">
                  <a16:creationId xmlns:a16="http://schemas.microsoft.com/office/drawing/2014/main" id="{8AA2D35B-B130-4F6C-8B0B-9D52A70F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54906" y="3701481"/>
              <a:ext cx="1621887" cy="8767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0F024291-9071-40D1-B213-3C0F92C89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7965" y="4387152"/>
              <a:ext cx="432926" cy="514088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6F014C8-0CED-4B80-9732-17CF65DE7597}"/>
              </a:ext>
            </a:extLst>
          </p:cNvPr>
          <p:cNvGrpSpPr/>
          <p:nvPr/>
        </p:nvGrpSpPr>
        <p:grpSpPr>
          <a:xfrm>
            <a:off x="2387387" y="4691331"/>
            <a:ext cx="7580531" cy="1457373"/>
            <a:chOff x="2387387" y="4691331"/>
            <a:chExt cx="7580531" cy="1457373"/>
          </a:xfrm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72E36FA9-C58D-4216-9F78-9D4389BEED00}"/>
                </a:ext>
              </a:extLst>
            </p:cNvPr>
            <p:cNvSpPr/>
            <p:nvPr/>
          </p:nvSpPr>
          <p:spPr>
            <a:xfrm>
              <a:off x="2387387" y="4706113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Noticias gancho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5160EB9-2F5D-47D5-9FC6-C51B17E2FFEA}"/>
                </a:ext>
              </a:extLst>
            </p:cNvPr>
            <p:cNvSpPr/>
            <p:nvPr/>
          </p:nvSpPr>
          <p:spPr>
            <a:xfrm>
              <a:off x="4691875" y="4691331"/>
              <a:ext cx="33051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444444"/>
                  </a:solidFill>
                  <a:latin typeface="Century Gothic" panose="020B0502020202020204" pitchFamily="34" charset="0"/>
                </a:rPr>
                <a:t>Atrae la atención de los destinatarios con un título breve y atractivo para multiplicar el acceso y visualización. Con frases como: “</a:t>
              </a:r>
              <a:r>
                <a:rPr lang="es-ES" sz="1200" i="1" dirty="0"/>
                <a:t>5 errores [……..] que no sabes que estás cometiendo” o Cómo [ hacer algo ] mientras [ haces otra cosa ] </a:t>
              </a:r>
              <a:endParaRPr lang="es-ES" sz="1200" i="1" dirty="0">
                <a:latin typeface="Century Gothic" panose="020B0502020202020204" pitchFamily="34" charset="0"/>
              </a:endParaRPr>
            </a:p>
          </p:txBody>
        </p:sp>
        <p:pic>
          <p:nvPicPr>
            <p:cNvPr id="14" name="Imagen 13">
              <a:hlinkClick r:id="rId11"/>
              <a:extLst>
                <a:ext uri="{FF2B5EF4-FFF2-40B4-BE49-F238E27FC236}">
                  <a16:creationId xmlns:a16="http://schemas.microsoft.com/office/drawing/2014/main" id="{84EBAB72-0A73-476C-8C5A-2B170187C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01925" y="4804177"/>
              <a:ext cx="1527848" cy="974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C565DD6-6D1C-4F24-818B-9A6D6BA7B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34992" y="5634616"/>
              <a:ext cx="432926" cy="51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918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452178" y="1893498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A45A5CC7-381A-400B-9E8B-9BECC95734A2}"/>
              </a:ext>
            </a:extLst>
          </p:cNvPr>
          <p:cNvGrpSpPr/>
          <p:nvPr/>
        </p:nvGrpSpPr>
        <p:grpSpPr>
          <a:xfrm>
            <a:off x="2387387" y="1698685"/>
            <a:ext cx="7603542" cy="1111226"/>
            <a:chOff x="2387387" y="1698685"/>
            <a:chExt cx="7603542" cy="1111226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7CAE5DB2-4401-48B1-9409-D89D3D01AC25}"/>
                </a:ext>
              </a:extLst>
            </p:cNvPr>
            <p:cNvSpPr/>
            <p:nvPr/>
          </p:nvSpPr>
          <p:spPr>
            <a:xfrm>
              <a:off x="2387387" y="2012718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/>
                <a:t>Chatbots</a:t>
              </a:r>
              <a:r>
                <a:rPr lang="es-ES" dirty="0"/>
                <a:t> de marketing</a:t>
              </a:r>
            </a:p>
          </p:txBody>
        </p: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AF0A6EAF-6BB6-4F63-870D-406CC66C5866}"/>
                </a:ext>
              </a:extLst>
            </p:cNvPr>
            <p:cNvSpPr/>
            <p:nvPr/>
          </p:nvSpPr>
          <p:spPr>
            <a:xfrm>
              <a:off x="4758008" y="2012718"/>
              <a:ext cx="34073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Century Gothic" panose="020B0502020202020204" pitchFamily="34" charset="0"/>
                </a:rPr>
                <a:t>Un software de inteligencia artificial que simula una conversación con una persona </a:t>
              </a:r>
            </a:p>
          </p:txBody>
        </p:sp>
        <p:pic>
          <p:nvPicPr>
            <p:cNvPr id="20" name="Imagen 19" descr="Captura de pantalla de un celular&#10;&#10;Descripción generada automáticamente">
              <a:hlinkClick r:id="rId6"/>
              <a:extLst>
                <a:ext uri="{FF2B5EF4-FFF2-40B4-BE49-F238E27FC236}">
                  <a16:creationId xmlns:a16="http://schemas.microsoft.com/office/drawing/2014/main" id="{D59A8BA0-4D75-4C50-8A9E-3A5213E98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465" y="1698685"/>
              <a:ext cx="1621887" cy="986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205E1EEC-4DA2-4763-B71A-674AE209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574328">
              <a:off x="9558003" y="2295823"/>
              <a:ext cx="432926" cy="514088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4D726F85-245E-4BBB-B41F-ED58CB77A8EA}"/>
              </a:ext>
            </a:extLst>
          </p:cNvPr>
          <p:cNvGrpSpPr/>
          <p:nvPr/>
        </p:nvGrpSpPr>
        <p:grpSpPr>
          <a:xfrm>
            <a:off x="2415207" y="2804323"/>
            <a:ext cx="7520997" cy="1063794"/>
            <a:chOff x="2415207" y="2804323"/>
            <a:chExt cx="7520997" cy="1063794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B25B8739-D5C1-4178-BA92-AF4306104627}"/>
                </a:ext>
              </a:extLst>
            </p:cNvPr>
            <p:cNvSpPr/>
            <p:nvPr/>
          </p:nvSpPr>
          <p:spPr>
            <a:xfrm>
              <a:off x="2415207" y="2937914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s-ES" dirty="0"/>
                <a:t>Publicidad</a:t>
              </a:r>
              <a:r>
                <a:rPr lang="en-US" dirty="0"/>
                <a:t>​</a:t>
              </a:r>
            </a:p>
            <a:p>
              <a:pPr algn="ctr" fontAlgn="base"/>
              <a:r>
                <a:rPr lang="es-ES" dirty="0"/>
                <a:t>Programática </a:t>
              </a:r>
              <a:r>
                <a:rPr lang="en-US" dirty="0"/>
                <a:t>​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39D6DDDD-E131-4E5C-9923-126DD4FD4BE7}"/>
                </a:ext>
              </a:extLst>
            </p:cNvPr>
            <p:cNvSpPr/>
            <p:nvPr/>
          </p:nvSpPr>
          <p:spPr>
            <a:xfrm>
              <a:off x="4691875" y="2886500"/>
              <a:ext cx="34073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solidFill>
                    <a:srgbClr val="555555"/>
                  </a:solidFill>
                  <a:latin typeface="Century Gothic" panose="020B0502020202020204" pitchFamily="34" charset="0"/>
                </a:rPr>
                <a:t>Publicidad inserta función del </a:t>
              </a:r>
              <a:r>
                <a:rPr lang="es-ES" sz="1200" dirty="0">
                  <a:latin typeface="Century Gothic" panose="020B0502020202020204" pitchFamily="34" charset="0"/>
                </a:rPr>
                <a:t>público objetivo enfocado a zonas geográficos, o preferencias de compra (</a:t>
              </a:r>
              <a:r>
                <a:rPr lang="es-ES" sz="1200" dirty="0" err="1">
                  <a:latin typeface="Century Gothic" panose="020B0502020202020204" pitchFamily="34" charset="0"/>
                </a:rPr>
                <a:t>Retargeting</a:t>
              </a:r>
              <a:r>
                <a:rPr lang="es-ES" sz="1200" dirty="0">
                  <a:latin typeface="Century Gothic" panose="020B0502020202020204" pitchFamily="34" charset="0"/>
                </a:rPr>
                <a:t>​)</a:t>
              </a:r>
            </a:p>
          </p:txBody>
        </p:sp>
        <p:pic>
          <p:nvPicPr>
            <p:cNvPr id="39" name="Imagen 38">
              <a:hlinkClick r:id="rId9"/>
              <a:extLst>
                <a:ext uri="{FF2B5EF4-FFF2-40B4-BE49-F238E27FC236}">
                  <a16:creationId xmlns:a16="http://schemas.microsoft.com/office/drawing/2014/main" id="{A724AF17-634D-4E4A-AC3D-422A111E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65399" y="2804323"/>
              <a:ext cx="1542934" cy="758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2ED6482-12DF-476E-9EEA-26CD0948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762786">
              <a:off x="9503278" y="3354029"/>
              <a:ext cx="432926" cy="514088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C88808A-8A4C-4196-89BA-39B578615F73}"/>
              </a:ext>
            </a:extLst>
          </p:cNvPr>
          <p:cNvGrpSpPr/>
          <p:nvPr/>
        </p:nvGrpSpPr>
        <p:grpSpPr>
          <a:xfrm>
            <a:off x="2387387" y="3682335"/>
            <a:ext cx="7580180" cy="1168575"/>
            <a:chOff x="2387387" y="3682335"/>
            <a:chExt cx="7580180" cy="1168575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D33D0A77-583A-4F7A-8DEE-D2E65B56283D}"/>
                </a:ext>
              </a:extLst>
            </p:cNvPr>
            <p:cNvSpPr/>
            <p:nvPr/>
          </p:nvSpPr>
          <p:spPr>
            <a:xfrm>
              <a:off x="2387387" y="3814623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s-ES" dirty="0"/>
                <a:t>Apoyo y patrocinio</a:t>
              </a:r>
              <a:r>
                <a:rPr lang="en-US" dirty="0"/>
                <a:t>​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0EA4FD4E-3439-41C5-9C29-6D35EF63DD10}"/>
                </a:ext>
              </a:extLst>
            </p:cNvPr>
            <p:cNvSpPr/>
            <p:nvPr/>
          </p:nvSpPr>
          <p:spPr>
            <a:xfrm>
              <a:off x="4742975" y="3773006"/>
              <a:ext cx="3305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Century Gothic" panose="020B0502020202020204" pitchFamily="34" charset="0"/>
                </a:rPr>
                <a:t>Acuerdo de empresas o entidades para difundir información que favorezca la imagen de la empresa.</a:t>
              </a:r>
              <a:endParaRPr lang="es-ES" sz="1000" dirty="0">
                <a:latin typeface="Century Gothic" panose="020B0502020202020204" pitchFamily="34" charset="0"/>
              </a:endParaRPr>
            </a:p>
          </p:txBody>
        </p:sp>
        <p:pic>
          <p:nvPicPr>
            <p:cNvPr id="40" name="Imagen 39">
              <a:hlinkClick r:id="rId11"/>
              <a:extLst>
                <a:ext uri="{FF2B5EF4-FFF2-40B4-BE49-F238E27FC236}">
                  <a16:creationId xmlns:a16="http://schemas.microsoft.com/office/drawing/2014/main" id="{F9F61A8B-F55F-4DE4-A185-577FA8C52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72941" y="3682335"/>
              <a:ext cx="1542933" cy="911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3C30485-78C9-416D-AB24-9165DC72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762786">
              <a:off x="9534641" y="4336822"/>
              <a:ext cx="432926" cy="514088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90E57E1-EDED-4222-ABCC-39BCFAF1F935}"/>
              </a:ext>
            </a:extLst>
          </p:cNvPr>
          <p:cNvGrpSpPr/>
          <p:nvPr/>
        </p:nvGrpSpPr>
        <p:grpSpPr>
          <a:xfrm>
            <a:off x="2387387" y="4691331"/>
            <a:ext cx="7517175" cy="1205597"/>
            <a:chOff x="2387387" y="4691331"/>
            <a:chExt cx="7517175" cy="1205597"/>
          </a:xfrm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72E36FA9-C58D-4216-9F78-9D4389BEED00}"/>
                </a:ext>
              </a:extLst>
            </p:cNvPr>
            <p:cNvSpPr/>
            <p:nvPr/>
          </p:nvSpPr>
          <p:spPr>
            <a:xfrm>
              <a:off x="2387387" y="4706113"/>
              <a:ext cx="2304488" cy="604714"/>
            </a:xfrm>
            <a:prstGeom prst="roundRect">
              <a:avLst/>
            </a:prstGeom>
            <a:solidFill>
              <a:srgbClr val="009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s-ES" dirty="0"/>
                <a:t>Marketing</a:t>
              </a:r>
              <a:r>
                <a:rPr lang="en-US" dirty="0"/>
                <a:t>​</a:t>
              </a:r>
            </a:p>
            <a:p>
              <a:pPr algn="ctr" fontAlgn="base"/>
              <a:r>
                <a:rPr lang="es-ES" dirty="0"/>
                <a:t>de contenidos</a:t>
              </a:r>
              <a:r>
                <a:rPr lang="en-US" dirty="0"/>
                <a:t>​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5160EB9-2F5D-47D5-9FC6-C51B17E2FFEA}"/>
                </a:ext>
              </a:extLst>
            </p:cNvPr>
            <p:cNvSpPr/>
            <p:nvPr/>
          </p:nvSpPr>
          <p:spPr>
            <a:xfrm>
              <a:off x="4691875" y="4691331"/>
              <a:ext cx="3305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dirty="0">
                  <a:latin typeface="Century Gothic" panose="020B0502020202020204" pitchFamily="34" charset="0"/>
                </a:rPr>
                <a:t>Consiste en difundir contenido relevante y útil para el público objetivo al que una empresa, organización o particular </a:t>
              </a:r>
              <a:endParaRPr lang="es-ES" sz="1000" i="1" dirty="0">
                <a:latin typeface="Century Gothic" panose="020B0502020202020204" pitchFamily="34" charset="0"/>
              </a:endParaRPr>
            </a:p>
          </p:txBody>
        </p:sp>
        <p:pic>
          <p:nvPicPr>
            <p:cNvPr id="41" name="Imagen 40">
              <a:hlinkClick r:id="rId13"/>
              <a:extLst>
                <a:ext uri="{FF2B5EF4-FFF2-40B4-BE49-F238E27FC236}">
                  <a16:creationId xmlns:a16="http://schemas.microsoft.com/office/drawing/2014/main" id="{87EFE50A-6B2D-4B69-BC26-12EDA5D7E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33466" y="4713501"/>
              <a:ext cx="1574868" cy="878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DB037665-20C6-457C-89DA-2418D298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762786">
              <a:off x="9471636" y="5382840"/>
              <a:ext cx="432926" cy="51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6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4013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lamada ovalada 38">
            <a:extLst>
              <a:ext uri="{FF2B5EF4-FFF2-40B4-BE49-F238E27FC236}">
                <a16:creationId xmlns:a16="http://schemas.microsoft.com/office/drawing/2014/main" id="{F1F0F92E-CB4C-401E-8205-82918014E214}"/>
              </a:ext>
            </a:extLst>
          </p:cNvPr>
          <p:cNvSpPr/>
          <p:nvPr/>
        </p:nvSpPr>
        <p:spPr>
          <a:xfrm flipH="1">
            <a:off x="1885251" y="4840782"/>
            <a:ext cx="3557322" cy="1661866"/>
          </a:xfrm>
          <a:prstGeom prst="wedgeEllipseCallout">
            <a:avLst>
              <a:gd name="adj1" fmla="val 59126"/>
              <a:gd name="adj2" fmla="val -10921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Últimamente una de las estrategias es la metodología </a:t>
            </a:r>
            <a:r>
              <a:rPr lang="es-ES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Inbound</a:t>
            </a:r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(visitantes)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CB3C78F-ADB5-4811-A4A9-B46E69EBD4DB}"/>
              </a:ext>
            </a:extLst>
          </p:cNvPr>
          <p:cNvGrpSpPr/>
          <p:nvPr/>
        </p:nvGrpSpPr>
        <p:grpSpPr>
          <a:xfrm>
            <a:off x="3503978" y="2017218"/>
            <a:ext cx="5881322" cy="2620107"/>
            <a:chOff x="2665778" y="1454025"/>
            <a:chExt cx="6861060" cy="306070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6C8772F-C29A-46E2-8EE0-FC4AC43E660F}"/>
                </a:ext>
              </a:extLst>
            </p:cNvPr>
            <p:cNvSpPr/>
            <p:nvPr/>
          </p:nvSpPr>
          <p:spPr>
            <a:xfrm>
              <a:off x="2665778" y="1454025"/>
              <a:ext cx="1714500" cy="30607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4AD501DF-60AE-481F-8762-31757EF518F8}"/>
                </a:ext>
              </a:extLst>
            </p:cNvPr>
            <p:cNvSpPr/>
            <p:nvPr/>
          </p:nvSpPr>
          <p:spPr>
            <a:xfrm>
              <a:off x="4383338" y="1454025"/>
              <a:ext cx="1714500" cy="30607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9067DB5B-5EDC-4190-A6EA-E17FBE5DC0D2}"/>
                </a:ext>
              </a:extLst>
            </p:cNvPr>
            <p:cNvSpPr/>
            <p:nvPr/>
          </p:nvSpPr>
          <p:spPr>
            <a:xfrm>
              <a:off x="6097838" y="1454025"/>
              <a:ext cx="1714500" cy="30607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DE88AEC8-E446-4FB5-871C-7C3A2B1C983E}"/>
                </a:ext>
              </a:extLst>
            </p:cNvPr>
            <p:cNvSpPr/>
            <p:nvPr/>
          </p:nvSpPr>
          <p:spPr>
            <a:xfrm>
              <a:off x="7812338" y="1454025"/>
              <a:ext cx="1714500" cy="3060700"/>
            </a:xfrm>
            <a:prstGeom prst="rect">
              <a:avLst/>
            </a:prstGeom>
            <a:solidFill>
              <a:srgbClr val="F9B2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E42D043E-957D-462B-AD0E-5D85FC9BBF89}"/>
              </a:ext>
            </a:extLst>
          </p:cNvPr>
          <p:cNvSpPr txBox="1"/>
          <p:nvPr/>
        </p:nvSpPr>
        <p:spPr>
          <a:xfrm>
            <a:off x="3710215" y="2220384"/>
            <a:ext cx="1001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ATRAER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509F110-719B-4B68-90DD-17A6759CD6C9}"/>
              </a:ext>
            </a:extLst>
          </p:cNvPr>
          <p:cNvSpPr txBox="1"/>
          <p:nvPr/>
        </p:nvSpPr>
        <p:spPr>
          <a:xfrm>
            <a:off x="4852522" y="2220384"/>
            <a:ext cx="163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CONVERTIR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29684DA-B20A-4106-A0B5-1593B2050573}"/>
              </a:ext>
            </a:extLst>
          </p:cNvPr>
          <p:cNvSpPr txBox="1"/>
          <p:nvPr/>
        </p:nvSpPr>
        <p:spPr>
          <a:xfrm>
            <a:off x="6347215" y="2220384"/>
            <a:ext cx="163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CERRAR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B072A9D-D6C6-434C-AD31-AEDDD4F25DDA}"/>
              </a:ext>
            </a:extLst>
          </p:cNvPr>
          <p:cNvSpPr txBox="1"/>
          <p:nvPr/>
        </p:nvSpPr>
        <p:spPr>
          <a:xfrm>
            <a:off x="7816890" y="2220384"/>
            <a:ext cx="163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DELEITAR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4F3521B-70EF-4E4E-8352-0F60858A4AE5}"/>
              </a:ext>
            </a:extLst>
          </p:cNvPr>
          <p:cNvCxnSpPr>
            <a:cxnSpLocks/>
          </p:cNvCxnSpPr>
          <p:nvPr/>
        </p:nvCxnSpPr>
        <p:spPr>
          <a:xfrm>
            <a:off x="3589084" y="2558938"/>
            <a:ext cx="126343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A94434BE-30F3-4D9A-B5B4-7E768E0BA73B}"/>
              </a:ext>
            </a:extLst>
          </p:cNvPr>
          <p:cNvCxnSpPr>
            <a:cxnSpLocks/>
          </p:cNvCxnSpPr>
          <p:nvPr/>
        </p:nvCxnSpPr>
        <p:spPr>
          <a:xfrm>
            <a:off x="5038151" y="2565176"/>
            <a:ext cx="126343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87D913D-489C-4C81-A8B0-EFAA14E56D89}"/>
              </a:ext>
            </a:extLst>
          </p:cNvPr>
          <p:cNvCxnSpPr>
            <a:cxnSpLocks/>
          </p:cNvCxnSpPr>
          <p:nvPr/>
        </p:nvCxnSpPr>
        <p:spPr>
          <a:xfrm>
            <a:off x="6487218" y="2558938"/>
            <a:ext cx="126343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9E719B49-C2D0-44DF-AD98-BC77FE4EA4C0}"/>
              </a:ext>
            </a:extLst>
          </p:cNvPr>
          <p:cNvCxnSpPr>
            <a:cxnSpLocks/>
          </p:cNvCxnSpPr>
          <p:nvPr/>
        </p:nvCxnSpPr>
        <p:spPr>
          <a:xfrm>
            <a:off x="7915625" y="2558938"/>
            <a:ext cx="126343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181537C8-E495-42A8-8762-9B316477AD05}"/>
              </a:ext>
            </a:extLst>
          </p:cNvPr>
          <p:cNvSpPr/>
          <p:nvPr/>
        </p:nvSpPr>
        <p:spPr>
          <a:xfrm>
            <a:off x="3148629" y="3067960"/>
            <a:ext cx="722080" cy="722080"/>
          </a:xfrm>
          <a:prstGeom prst="ellipse">
            <a:avLst/>
          </a:prstGeom>
          <a:solidFill>
            <a:srgbClr val="FFE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latin typeface="Arial Narrow" panose="020B0606020202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E5114C-713D-4203-9F27-0CC23BBE597B}"/>
              </a:ext>
            </a:extLst>
          </p:cNvPr>
          <p:cNvSpPr txBox="1"/>
          <p:nvPr/>
        </p:nvSpPr>
        <p:spPr>
          <a:xfrm>
            <a:off x="3101432" y="3298195"/>
            <a:ext cx="1127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Navegante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7FE3391-ABB5-44AA-894F-FC778B968F03}"/>
              </a:ext>
            </a:extLst>
          </p:cNvPr>
          <p:cNvSpPr/>
          <p:nvPr/>
        </p:nvSpPr>
        <p:spPr>
          <a:xfrm>
            <a:off x="4618304" y="3067960"/>
            <a:ext cx="722080" cy="72208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latin typeface="Arial Narrow" panose="020B060602020203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EC94C03-ACD1-486E-B9CE-9216C77E06E8}"/>
              </a:ext>
            </a:extLst>
          </p:cNvPr>
          <p:cNvSpPr txBox="1"/>
          <p:nvPr/>
        </p:nvSpPr>
        <p:spPr>
          <a:xfrm>
            <a:off x="4642990" y="3294807"/>
            <a:ext cx="1127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Visitante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74500EB-B4A8-4543-B086-775F8EB9A5B9}"/>
              </a:ext>
            </a:extLst>
          </p:cNvPr>
          <p:cNvSpPr/>
          <p:nvPr/>
        </p:nvSpPr>
        <p:spPr>
          <a:xfrm>
            <a:off x="6079220" y="3050237"/>
            <a:ext cx="722080" cy="72208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latin typeface="Arial Narrow" panose="020B060602020203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36A09B2-5044-4479-B88D-E10814ECF5C1}"/>
              </a:ext>
            </a:extLst>
          </p:cNvPr>
          <p:cNvSpPr txBox="1"/>
          <p:nvPr/>
        </p:nvSpPr>
        <p:spPr>
          <a:xfrm>
            <a:off x="6137176" y="3280472"/>
            <a:ext cx="584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F66B373-04E1-4E56-B3A3-5156DDCDFB66}"/>
              </a:ext>
            </a:extLst>
          </p:cNvPr>
          <p:cNvSpPr/>
          <p:nvPr/>
        </p:nvSpPr>
        <p:spPr>
          <a:xfrm>
            <a:off x="7539842" y="3015821"/>
            <a:ext cx="722080" cy="722080"/>
          </a:xfrm>
          <a:prstGeom prst="ellipse">
            <a:avLst/>
          </a:prstGeom>
          <a:solidFill>
            <a:srgbClr val="F9B2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latin typeface="Arial Narrow" panose="020B060602020203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6886BBE-F968-4D72-BC00-87049CDAC310}"/>
              </a:ext>
            </a:extLst>
          </p:cNvPr>
          <p:cNvSpPr txBox="1"/>
          <p:nvPr/>
        </p:nvSpPr>
        <p:spPr>
          <a:xfrm>
            <a:off x="7549690" y="3246056"/>
            <a:ext cx="709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8DBDE4D9-9AF2-44CC-8729-B09A063734FF}"/>
              </a:ext>
            </a:extLst>
          </p:cNvPr>
          <p:cNvSpPr/>
          <p:nvPr/>
        </p:nvSpPr>
        <p:spPr>
          <a:xfrm>
            <a:off x="9024260" y="2966231"/>
            <a:ext cx="722080" cy="722080"/>
          </a:xfrm>
          <a:prstGeom prst="ellipse">
            <a:avLst/>
          </a:prstGeom>
          <a:solidFill>
            <a:srgbClr val="DB8F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latin typeface="Arial Narrow" panose="020B060602020203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8B344CA-BA3B-48F6-B1C4-1E2DA1D5EE5D}"/>
              </a:ext>
            </a:extLst>
          </p:cNvPr>
          <p:cNvSpPr txBox="1"/>
          <p:nvPr/>
        </p:nvSpPr>
        <p:spPr>
          <a:xfrm>
            <a:off x="9000464" y="3196466"/>
            <a:ext cx="1060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Promotores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681C0A15-2BF2-4F6D-850A-8890441020F7}"/>
              </a:ext>
            </a:extLst>
          </p:cNvPr>
          <p:cNvCxnSpPr/>
          <p:nvPr/>
        </p:nvCxnSpPr>
        <p:spPr>
          <a:xfrm>
            <a:off x="4013377" y="3420468"/>
            <a:ext cx="4508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6E62D1DE-9F65-49BB-9914-DA5078C07B61}"/>
              </a:ext>
            </a:extLst>
          </p:cNvPr>
          <p:cNvCxnSpPr/>
          <p:nvPr/>
        </p:nvCxnSpPr>
        <p:spPr>
          <a:xfrm>
            <a:off x="5485675" y="3407768"/>
            <a:ext cx="4508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23C93A3-0CFC-45CB-9C52-3033E973C679}"/>
              </a:ext>
            </a:extLst>
          </p:cNvPr>
          <p:cNvCxnSpPr/>
          <p:nvPr/>
        </p:nvCxnSpPr>
        <p:spPr>
          <a:xfrm>
            <a:off x="6939125" y="3420468"/>
            <a:ext cx="4508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16FB980A-4201-41EE-8CEF-FE79415776A6}"/>
              </a:ext>
            </a:extLst>
          </p:cNvPr>
          <p:cNvCxnSpPr/>
          <p:nvPr/>
        </p:nvCxnSpPr>
        <p:spPr>
          <a:xfrm>
            <a:off x="8425024" y="3376861"/>
            <a:ext cx="4508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94EE8D0-13AA-4627-A38B-ABD61BB51F68}"/>
              </a:ext>
            </a:extLst>
          </p:cNvPr>
          <p:cNvSpPr txBox="1"/>
          <p:nvPr/>
        </p:nvSpPr>
        <p:spPr>
          <a:xfrm>
            <a:off x="3633104" y="3850179"/>
            <a:ext cx="1228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BLOGS</a:t>
            </a:r>
          </a:p>
          <a:p>
            <a:r>
              <a:rPr lang="es-ES" sz="1100" dirty="0"/>
              <a:t>REDES SOCIALES</a:t>
            </a:r>
            <a:br>
              <a:rPr lang="es-ES" sz="1100" dirty="0"/>
            </a:br>
            <a:r>
              <a:rPr lang="es-ES" sz="1100" dirty="0"/>
              <a:t>WEBS</a:t>
            </a:r>
            <a:br>
              <a:rPr lang="es-ES" sz="1100" dirty="0"/>
            </a:br>
            <a:r>
              <a:rPr lang="es-ES" sz="1100" dirty="0"/>
              <a:t>APPS MÓVILES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84B1448-3F57-4349-8F19-18AB4FA963E3}"/>
              </a:ext>
            </a:extLst>
          </p:cNvPr>
          <p:cNvSpPr txBox="1"/>
          <p:nvPr/>
        </p:nvSpPr>
        <p:spPr>
          <a:xfrm>
            <a:off x="5140104" y="3822729"/>
            <a:ext cx="1228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FORMULARIOS</a:t>
            </a:r>
          </a:p>
          <a:p>
            <a:r>
              <a:rPr lang="es-ES" sz="1100" dirty="0"/>
              <a:t>EMAIL</a:t>
            </a:r>
          </a:p>
          <a:p>
            <a:r>
              <a:rPr lang="es-ES" sz="1100" dirty="0"/>
              <a:t>MENSAJERÍA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6EFC519-802A-435C-A4B5-F31C6A46F748}"/>
              </a:ext>
            </a:extLst>
          </p:cNvPr>
          <p:cNvSpPr txBox="1"/>
          <p:nvPr/>
        </p:nvSpPr>
        <p:spPr>
          <a:xfrm>
            <a:off x="6460744" y="3904616"/>
            <a:ext cx="1528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FLUJO  DE RELACIÓN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88EF784-FBEA-42D4-B77A-5A0189B035F3}"/>
              </a:ext>
            </a:extLst>
          </p:cNvPr>
          <p:cNvSpPr txBox="1"/>
          <p:nvPr/>
        </p:nvSpPr>
        <p:spPr>
          <a:xfrm>
            <a:off x="8090824" y="3776574"/>
            <a:ext cx="1228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RELACIONAR</a:t>
            </a:r>
          </a:p>
          <a:p>
            <a:r>
              <a:rPr lang="es-ES" sz="1100" dirty="0"/>
              <a:t>APORTACIÓN</a:t>
            </a:r>
          </a:p>
          <a:p>
            <a:r>
              <a:rPr lang="es-ES" sz="1100" dirty="0"/>
              <a:t>PERTENEICIAS</a:t>
            </a:r>
          </a:p>
        </p:txBody>
      </p:sp>
    </p:spTree>
    <p:extLst>
      <p:ext uri="{BB962C8B-B14F-4D97-AF65-F5344CB8AC3E}">
        <p14:creationId xmlns:p14="http://schemas.microsoft.com/office/powerpoint/2010/main" val="20380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lamada ovalada 38">
            <a:extLst>
              <a:ext uri="{FF2B5EF4-FFF2-40B4-BE49-F238E27FC236}">
                <a16:creationId xmlns:a16="http://schemas.microsoft.com/office/drawing/2014/main" id="{CD840B0D-7DBC-4361-9DE6-CA2A17DA6C32}"/>
              </a:ext>
            </a:extLst>
          </p:cNvPr>
          <p:cNvSpPr/>
          <p:nvPr/>
        </p:nvSpPr>
        <p:spPr>
          <a:xfrm flipH="1">
            <a:off x="2252037" y="4664325"/>
            <a:ext cx="1796872" cy="1608846"/>
          </a:xfrm>
          <a:prstGeom prst="wedgeEllipseCallout">
            <a:avLst>
              <a:gd name="adj1" fmla="val 78367"/>
              <a:gd name="adj2" fmla="val -709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4013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lamada ovalada 38">
            <a:extLst>
              <a:ext uri="{FF2B5EF4-FFF2-40B4-BE49-F238E27FC236}">
                <a16:creationId xmlns:a16="http://schemas.microsoft.com/office/drawing/2014/main" id="{97BB1DCB-8758-425D-B680-EB3A51010F2E}"/>
              </a:ext>
            </a:extLst>
          </p:cNvPr>
          <p:cNvSpPr/>
          <p:nvPr/>
        </p:nvSpPr>
        <p:spPr>
          <a:xfrm flipH="1">
            <a:off x="8476342" y="3886314"/>
            <a:ext cx="1489841" cy="744680"/>
          </a:xfrm>
          <a:prstGeom prst="wedgeEllipseCallout">
            <a:avLst>
              <a:gd name="adj1" fmla="val -57072"/>
              <a:gd name="adj2" fmla="val -5479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¿Cómo lo hacen?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Llamada ovalada 38">
            <a:extLst>
              <a:ext uri="{FF2B5EF4-FFF2-40B4-BE49-F238E27FC236}">
                <a16:creationId xmlns:a16="http://schemas.microsoft.com/office/drawing/2014/main" id="{9C9C4731-C413-4089-8BD9-32F2979E7A34}"/>
              </a:ext>
            </a:extLst>
          </p:cNvPr>
          <p:cNvSpPr/>
          <p:nvPr/>
        </p:nvSpPr>
        <p:spPr>
          <a:xfrm flipH="1">
            <a:off x="2515867" y="1897258"/>
            <a:ext cx="3340110" cy="1844748"/>
          </a:xfrm>
          <a:prstGeom prst="wedgeEllipseCallout">
            <a:avLst>
              <a:gd name="adj1" fmla="val 64892"/>
              <a:gd name="adj2" fmla="val 456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Son estrategias para crear hábitos y conductas  utilizando las tecnologías digitales para “enganchar” a un servicio, plataforma, juego o producto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E61B3CB3-4B02-40CB-8CF3-0F41EBDD5E83}"/>
              </a:ext>
            </a:extLst>
          </p:cNvPr>
          <p:cNvSpPr/>
          <p:nvPr/>
        </p:nvSpPr>
        <p:spPr>
          <a:xfrm flipH="1">
            <a:off x="6488423" y="1421675"/>
            <a:ext cx="2927987" cy="2289851"/>
          </a:xfrm>
          <a:prstGeom prst="wedgeEllipseCallout">
            <a:avLst>
              <a:gd name="adj1" fmla="val -82119"/>
              <a:gd name="adj2" fmla="val 6047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 es eso del marketing adictivo?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Llamada ovalada 38">
            <a:extLst>
              <a:ext uri="{FF2B5EF4-FFF2-40B4-BE49-F238E27FC236}">
                <a16:creationId xmlns:a16="http://schemas.microsoft.com/office/drawing/2014/main" id="{891E24C7-76BF-4F9F-BA7F-CEDC97CD2564}"/>
              </a:ext>
            </a:extLst>
          </p:cNvPr>
          <p:cNvSpPr/>
          <p:nvPr/>
        </p:nvSpPr>
        <p:spPr>
          <a:xfrm flipH="1">
            <a:off x="2225816" y="4202882"/>
            <a:ext cx="2332309" cy="428112"/>
          </a:xfrm>
          <a:prstGeom prst="wedgeEllipseCallout">
            <a:avLst>
              <a:gd name="adj1" fmla="val 61360"/>
              <a:gd name="adj2" fmla="val -6950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Entre otras formas: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CE5FF6-82C7-4667-A381-9473F1779924}"/>
              </a:ext>
            </a:extLst>
          </p:cNvPr>
          <p:cNvSpPr txBox="1"/>
          <p:nvPr/>
        </p:nvSpPr>
        <p:spPr>
          <a:xfrm>
            <a:off x="4558124" y="3886314"/>
            <a:ext cx="4170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Mostrando siempre algo nuevo e impactante, atractivo en el contenido.</a:t>
            </a:r>
            <a:endParaRPr lang="es-ES" i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Gratificando de forma inmediata.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Haciendo que  te veas bien ante ti y los demás.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Haciendo que te sientas escuchado.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Haciéndote sentir que perteneces a un grupo especial (recompensa social).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Promoviendo éxitos pasajeros subiendo la dificultad (juego).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59F241-1F7D-4747-94E3-E9C459195F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9162" y="4947562"/>
            <a:ext cx="802334" cy="7547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53B054-B364-4C06-8532-A6D86AE2AD53}"/>
              </a:ext>
            </a:extLst>
          </p:cNvPr>
          <p:cNvSpPr txBox="1"/>
          <p:nvPr/>
        </p:nvSpPr>
        <p:spPr>
          <a:xfrm>
            <a:off x="2769162" y="5540233"/>
            <a:ext cx="119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2420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  <p:bldP spid="13" grpId="0" animBg="1"/>
      <p:bldP spid="1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EA05472-63D6-4480-8540-057D139C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949" y="2281192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E1348FA-FCA7-4EF5-96B7-708E9040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961101" y="2887289"/>
            <a:ext cx="2386801" cy="362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lamada ovalada 38">
            <a:extLst>
              <a:ext uri="{FF2B5EF4-FFF2-40B4-BE49-F238E27FC236}">
                <a16:creationId xmlns:a16="http://schemas.microsoft.com/office/drawing/2014/main" id="{B5441537-B6C6-4850-B8A5-8B5FE7F63DDA}"/>
              </a:ext>
            </a:extLst>
          </p:cNvPr>
          <p:cNvSpPr/>
          <p:nvPr/>
        </p:nvSpPr>
        <p:spPr>
          <a:xfrm flipH="1">
            <a:off x="3370730" y="1688123"/>
            <a:ext cx="2945664" cy="1308295"/>
          </a:xfrm>
          <a:prstGeom prst="wedgeEllipseCallout">
            <a:avLst>
              <a:gd name="adj1" fmla="val 89411"/>
              <a:gd name="adj2" fmla="val 781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es  Internet  para vosotros?</a:t>
            </a:r>
          </a:p>
        </p:txBody>
      </p:sp>
      <p:sp>
        <p:nvSpPr>
          <p:cNvPr id="17" name="Llamada ovalada 38">
            <a:extLst>
              <a:ext uri="{FF2B5EF4-FFF2-40B4-BE49-F238E27FC236}">
                <a16:creationId xmlns:a16="http://schemas.microsoft.com/office/drawing/2014/main" id="{3D5C03F1-18CA-4BB8-9D43-65A7F684E56A}"/>
              </a:ext>
            </a:extLst>
          </p:cNvPr>
          <p:cNvSpPr/>
          <p:nvPr/>
        </p:nvSpPr>
        <p:spPr>
          <a:xfrm rot="21270831" flipH="1">
            <a:off x="3327673" y="3073035"/>
            <a:ext cx="3649047" cy="1607079"/>
          </a:xfrm>
          <a:prstGeom prst="wedgeEllipseCallout">
            <a:avLst>
              <a:gd name="adj1" fmla="val 78806"/>
              <a:gd name="adj2" fmla="val -453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¿Entonces? ¿qué son los servicios de Internet?</a:t>
            </a:r>
          </a:p>
        </p:txBody>
      </p:sp>
      <p:sp>
        <p:nvSpPr>
          <p:cNvPr id="22" name="Llamada ovalada 38">
            <a:extLst>
              <a:ext uri="{FF2B5EF4-FFF2-40B4-BE49-F238E27FC236}">
                <a16:creationId xmlns:a16="http://schemas.microsoft.com/office/drawing/2014/main" id="{F1733469-645C-4126-BCBB-AF2D3B398471}"/>
              </a:ext>
            </a:extLst>
          </p:cNvPr>
          <p:cNvSpPr/>
          <p:nvPr/>
        </p:nvSpPr>
        <p:spPr>
          <a:xfrm rot="21270831" flipH="1">
            <a:off x="2828479" y="5558593"/>
            <a:ext cx="3649047" cy="1607079"/>
          </a:xfrm>
          <a:prstGeom prst="wedgeEllipseCallout">
            <a:avLst>
              <a:gd name="adj1" fmla="val 70125"/>
              <a:gd name="adj2" fmla="val -1498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¿Con qué dispositivos accedes?</a:t>
            </a:r>
          </a:p>
        </p:txBody>
      </p:sp>
      <p:sp>
        <p:nvSpPr>
          <p:cNvPr id="26" name="Llamada de nube 49">
            <a:extLst>
              <a:ext uri="{FF2B5EF4-FFF2-40B4-BE49-F238E27FC236}">
                <a16:creationId xmlns:a16="http://schemas.microsoft.com/office/drawing/2014/main" id="{923358E7-BB95-437A-974A-F71834C1FCAB}"/>
              </a:ext>
            </a:extLst>
          </p:cNvPr>
          <p:cNvSpPr/>
          <p:nvPr/>
        </p:nvSpPr>
        <p:spPr>
          <a:xfrm>
            <a:off x="7687793" y="-123973"/>
            <a:ext cx="4119442" cy="2120046"/>
          </a:xfrm>
          <a:prstGeom prst="cloudCallout">
            <a:avLst>
              <a:gd name="adj1" fmla="val 6980"/>
              <a:gd name="adj2" fmla="val 84512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Llamada de nube 49">
            <a:extLst>
              <a:ext uri="{FF2B5EF4-FFF2-40B4-BE49-F238E27FC236}">
                <a16:creationId xmlns:a16="http://schemas.microsoft.com/office/drawing/2014/main" id="{A14A03C7-9408-4E86-89FB-D39CB2DD485B}"/>
              </a:ext>
            </a:extLst>
          </p:cNvPr>
          <p:cNvSpPr/>
          <p:nvPr/>
        </p:nvSpPr>
        <p:spPr>
          <a:xfrm>
            <a:off x="6807819" y="2220314"/>
            <a:ext cx="4119442" cy="2120046"/>
          </a:xfrm>
          <a:prstGeom prst="cloudCallout">
            <a:avLst>
              <a:gd name="adj1" fmla="val 49781"/>
              <a:gd name="adj2" fmla="val 52855"/>
            </a:avLst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Llamada de nube 49">
            <a:extLst>
              <a:ext uri="{FF2B5EF4-FFF2-40B4-BE49-F238E27FC236}">
                <a16:creationId xmlns:a16="http://schemas.microsoft.com/office/drawing/2014/main" id="{2D38EA95-8114-4B4F-8E0C-16AF3AE083DB}"/>
              </a:ext>
            </a:extLst>
          </p:cNvPr>
          <p:cNvSpPr/>
          <p:nvPr/>
        </p:nvSpPr>
        <p:spPr>
          <a:xfrm>
            <a:off x="7687793" y="4563724"/>
            <a:ext cx="1905305" cy="1948588"/>
          </a:xfrm>
          <a:prstGeom prst="cloudCallout">
            <a:avLst>
              <a:gd name="adj1" fmla="val 107613"/>
              <a:gd name="adj2" fmla="val -43942"/>
            </a:avLst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Llamada ovalada 38">
            <a:extLst>
              <a:ext uri="{FF2B5EF4-FFF2-40B4-BE49-F238E27FC236}">
                <a16:creationId xmlns:a16="http://schemas.microsoft.com/office/drawing/2014/main" id="{2B9B0F8C-79D1-4DF0-A6B8-AEACB8D23275}"/>
              </a:ext>
            </a:extLst>
          </p:cNvPr>
          <p:cNvSpPr/>
          <p:nvPr/>
        </p:nvSpPr>
        <p:spPr>
          <a:xfrm rot="21270831" flipH="1">
            <a:off x="3130837" y="4241159"/>
            <a:ext cx="3649047" cy="1607079"/>
          </a:xfrm>
          <a:prstGeom prst="wedgeEllipseCallout">
            <a:avLst>
              <a:gd name="adj1" fmla="val 66189"/>
              <a:gd name="adj2" fmla="val -11466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¿Y los proveedores de servicios?¿Conoces algunos?</a:t>
            </a:r>
          </a:p>
        </p:txBody>
      </p:sp>
    </p:spTree>
    <p:extLst>
      <p:ext uri="{BB962C8B-B14F-4D97-AF65-F5344CB8AC3E}">
        <p14:creationId xmlns:p14="http://schemas.microsoft.com/office/powerpoint/2010/main" val="39647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2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4013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lamada ovalada 38">
            <a:extLst>
              <a:ext uri="{FF2B5EF4-FFF2-40B4-BE49-F238E27FC236}">
                <a16:creationId xmlns:a16="http://schemas.microsoft.com/office/drawing/2014/main" id="{97BB1DCB-8758-425D-B680-EB3A51010F2E}"/>
              </a:ext>
            </a:extLst>
          </p:cNvPr>
          <p:cNvSpPr/>
          <p:nvPr/>
        </p:nvSpPr>
        <p:spPr>
          <a:xfrm flipH="1">
            <a:off x="6336022" y="1269276"/>
            <a:ext cx="2927987" cy="1692274"/>
          </a:xfrm>
          <a:prstGeom prst="wedgeEllipseCallout">
            <a:avLst>
              <a:gd name="adj1" fmla="val -82119"/>
              <a:gd name="adj2" fmla="val 6047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¿O sea que cuando  me dan un “LIKE”?¿Cuándo tengo miles de seguidores?....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1CF68E0-2839-42A3-BC79-058EDCF8581E}"/>
              </a:ext>
            </a:extLst>
          </p:cNvPr>
          <p:cNvGrpSpPr/>
          <p:nvPr/>
        </p:nvGrpSpPr>
        <p:grpSpPr>
          <a:xfrm>
            <a:off x="4913015" y="3896451"/>
            <a:ext cx="4043094" cy="2527563"/>
            <a:chOff x="4913015" y="3896451"/>
            <a:chExt cx="4043094" cy="2527563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3425865B-8C56-4D02-9CB5-8DFC8FC61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4" t="23351" r="27816"/>
            <a:stretch>
              <a:fillRect/>
            </a:stretch>
          </p:blipFill>
          <p:spPr>
            <a:xfrm>
              <a:off x="4913015" y="3896451"/>
              <a:ext cx="3904837" cy="21902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CuadroTexto 28">
              <a:extLst>
                <a:ext uri="{FF2B5EF4-FFF2-40B4-BE49-F238E27FC236}">
                  <a16:creationId xmlns:a16="http://schemas.microsoft.com/office/drawing/2014/main" id="{1C856987-CF38-4F0B-A0B1-7A74A24529BD}"/>
                </a:ext>
              </a:extLst>
            </p:cNvPr>
            <p:cNvSpPr txBox="1"/>
            <p:nvPr/>
          </p:nvSpPr>
          <p:spPr>
            <a:xfrm>
              <a:off x="4953346" y="6054682"/>
              <a:ext cx="3962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pc="300" dirty="0"/>
                <a:t>GRATIFICACIÓN INSTANTÁNEA</a:t>
              </a: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D41DB8C7-2FC2-42BC-89C4-367648063F29}"/>
                </a:ext>
              </a:extLst>
            </p:cNvPr>
            <p:cNvSpPr/>
            <p:nvPr/>
          </p:nvSpPr>
          <p:spPr>
            <a:xfrm>
              <a:off x="4913015" y="5687136"/>
              <a:ext cx="4043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dirty="0">
                  <a:latin typeface="Century Gothic" panose="020B0502020202020204" pitchFamily="34" charset="0"/>
                </a:rPr>
                <a:t>Serotonina, Dopamina y Oxitocina</a:t>
              </a:r>
            </a:p>
          </p:txBody>
        </p:sp>
      </p:grpSp>
      <p:sp>
        <p:nvSpPr>
          <p:cNvPr id="40" name="Llamada ovalada 38">
            <a:extLst>
              <a:ext uri="{FF2B5EF4-FFF2-40B4-BE49-F238E27FC236}">
                <a16:creationId xmlns:a16="http://schemas.microsoft.com/office/drawing/2014/main" id="{7674A789-88E0-4800-AADB-1F9CC3D13047}"/>
              </a:ext>
            </a:extLst>
          </p:cNvPr>
          <p:cNvSpPr/>
          <p:nvPr/>
        </p:nvSpPr>
        <p:spPr>
          <a:xfrm flipH="1">
            <a:off x="2030887" y="2115413"/>
            <a:ext cx="3517019" cy="1314693"/>
          </a:xfrm>
          <a:prstGeom prst="wedgeEllipseCallout">
            <a:avLst>
              <a:gd name="adj1" fmla="val 55232"/>
              <a:gd name="adj2" fmla="val 8382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Estamos recibiendo refuerzos y gratificaciones instantáneas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4BD316B4-E8A3-4159-BEB6-8FCB93F2AABA}"/>
              </a:ext>
            </a:extLst>
          </p:cNvPr>
          <p:cNvSpPr/>
          <p:nvPr/>
        </p:nvSpPr>
        <p:spPr>
          <a:xfrm flipH="1">
            <a:off x="1436327" y="4372443"/>
            <a:ext cx="3517019" cy="1314693"/>
          </a:xfrm>
          <a:prstGeom prst="wedgeEllipseCallout">
            <a:avLst>
              <a:gd name="adj1" fmla="val 35423"/>
              <a:gd name="adj2" fmla="val -8729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Incluso nuestro cuerpo reacciona secretando hormonas   relacionadas con  bienestar, felicidad,  el amor,….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4013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lamada ovalada 38">
            <a:extLst>
              <a:ext uri="{FF2B5EF4-FFF2-40B4-BE49-F238E27FC236}">
                <a16:creationId xmlns:a16="http://schemas.microsoft.com/office/drawing/2014/main" id="{97BB1DCB-8758-425D-B680-EB3A51010F2E}"/>
              </a:ext>
            </a:extLst>
          </p:cNvPr>
          <p:cNvSpPr/>
          <p:nvPr/>
        </p:nvSpPr>
        <p:spPr>
          <a:xfrm flipH="1">
            <a:off x="6145892" y="1890795"/>
            <a:ext cx="2927987" cy="1164014"/>
          </a:xfrm>
          <a:prstGeom prst="wedgeEllipseCallout">
            <a:avLst>
              <a:gd name="adj1" fmla="val -96494"/>
              <a:gd name="adj2" fmla="val 1165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¿Cómo se llega a una adicción digital?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Llamada ovalada 38">
            <a:extLst>
              <a:ext uri="{FF2B5EF4-FFF2-40B4-BE49-F238E27FC236}">
                <a16:creationId xmlns:a16="http://schemas.microsoft.com/office/drawing/2014/main" id="{9C9C4731-C413-4089-8BD9-32F2979E7A34}"/>
              </a:ext>
            </a:extLst>
          </p:cNvPr>
          <p:cNvSpPr/>
          <p:nvPr/>
        </p:nvSpPr>
        <p:spPr>
          <a:xfrm flipH="1">
            <a:off x="2323737" y="1877880"/>
            <a:ext cx="2927986" cy="1551120"/>
          </a:xfrm>
          <a:prstGeom prst="wedgeEllipseCallout">
            <a:avLst>
              <a:gd name="adj1" fmla="val 71146"/>
              <a:gd name="adj2" fmla="val 7316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Es una conducta sobre la que se pierde el control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Llamada ovalada 38">
            <a:extLst>
              <a:ext uri="{FF2B5EF4-FFF2-40B4-BE49-F238E27FC236}">
                <a16:creationId xmlns:a16="http://schemas.microsoft.com/office/drawing/2014/main" id="{C0214BAE-5FC6-44E3-B4AA-29BD3FFC3208}"/>
              </a:ext>
            </a:extLst>
          </p:cNvPr>
          <p:cNvSpPr/>
          <p:nvPr/>
        </p:nvSpPr>
        <p:spPr>
          <a:xfrm flipH="1">
            <a:off x="2665778" y="3383279"/>
            <a:ext cx="3430222" cy="1934308"/>
          </a:xfrm>
          <a:prstGeom prst="wedgeEllipseCallout">
            <a:avLst>
              <a:gd name="adj1" fmla="val 81716"/>
              <a:gd name="adj2" fmla="val -2840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Las tecnologías  se convierten en “refugio” contra el miedo o sufrimiento que nos produce enfrentarnos a determinados problemas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4013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lamada ovalada 38">
            <a:extLst>
              <a:ext uri="{FF2B5EF4-FFF2-40B4-BE49-F238E27FC236}">
                <a16:creationId xmlns:a16="http://schemas.microsoft.com/office/drawing/2014/main" id="{0E727AED-AAB2-48C0-AD07-A6F361D670B5}"/>
              </a:ext>
            </a:extLst>
          </p:cNvPr>
          <p:cNvSpPr/>
          <p:nvPr/>
        </p:nvSpPr>
        <p:spPr>
          <a:xfrm flipH="1">
            <a:off x="5548057" y="2320924"/>
            <a:ext cx="4249503" cy="1934308"/>
          </a:xfrm>
          <a:prstGeom prst="wedgeEllipseCallout">
            <a:avLst>
              <a:gd name="adj1" fmla="val -61226"/>
              <a:gd name="adj2" fmla="val 2762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¿Una persona puede hablar por el móvil o conectarse a Internet por la utilidad o el placer de la conducta en sí misma?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EFE5DD91-E3D0-41EC-99E3-C3F051DF3A5C}"/>
              </a:ext>
            </a:extLst>
          </p:cNvPr>
          <p:cNvSpPr/>
          <p:nvPr/>
        </p:nvSpPr>
        <p:spPr>
          <a:xfrm flipH="1">
            <a:off x="2574032" y="2054651"/>
            <a:ext cx="2709168" cy="853649"/>
          </a:xfrm>
          <a:prstGeom prst="wedgeEllipseCallout">
            <a:avLst>
              <a:gd name="adj1" fmla="val 72333"/>
              <a:gd name="adj2" fmla="val 18364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Sí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Llamada ovalada 38">
            <a:extLst>
              <a:ext uri="{FF2B5EF4-FFF2-40B4-BE49-F238E27FC236}">
                <a16:creationId xmlns:a16="http://schemas.microsoft.com/office/drawing/2014/main" id="{DA62062F-53C9-420E-991F-6E98989ACE51}"/>
              </a:ext>
            </a:extLst>
          </p:cNvPr>
          <p:cNvSpPr/>
          <p:nvPr/>
        </p:nvSpPr>
        <p:spPr>
          <a:xfrm flipH="1">
            <a:off x="3294492" y="4049688"/>
            <a:ext cx="4033407" cy="1934308"/>
          </a:xfrm>
          <a:prstGeom prst="wedgeEllipseCallout">
            <a:avLst>
              <a:gd name="adj1" fmla="val 80512"/>
              <a:gd name="adj2" fmla="val -4443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Una conducta adictiva sería si se busca un modo sistemático el alivio al malestar emocional (aburrimiento, soledad, malhumor, rabia, nerviosismo, etc.)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16430" y="182748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4013" y="1826206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lamada ovalada 38">
            <a:extLst>
              <a:ext uri="{FF2B5EF4-FFF2-40B4-BE49-F238E27FC236}">
                <a16:creationId xmlns:a16="http://schemas.microsoft.com/office/drawing/2014/main" id="{97BB1DCB-8758-425D-B680-EB3A51010F2E}"/>
              </a:ext>
            </a:extLst>
          </p:cNvPr>
          <p:cNvSpPr/>
          <p:nvPr/>
        </p:nvSpPr>
        <p:spPr>
          <a:xfrm flipH="1">
            <a:off x="6923312" y="1890795"/>
            <a:ext cx="2927986" cy="1164014"/>
          </a:xfrm>
          <a:prstGeom prst="wedgeEllipseCallout">
            <a:avLst>
              <a:gd name="adj1" fmla="val -62290"/>
              <a:gd name="adj2" fmla="val 12531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¿Cómo saber si estoy “enganchado digitalmente” de verdad?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29C343-0CF3-4867-BD2F-E27B10A19975}"/>
              </a:ext>
            </a:extLst>
          </p:cNvPr>
          <p:cNvSpPr txBox="1"/>
          <p:nvPr/>
        </p:nvSpPr>
        <p:spPr>
          <a:xfrm>
            <a:off x="1998240" y="2011137"/>
            <a:ext cx="4721874" cy="830997"/>
          </a:xfrm>
          <a:prstGeom prst="rect">
            <a:avLst/>
          </a:prstGeom>
          <a:solidFill>
            <a:srgbClr val="FFBB50"/>
          </a:solidFill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Intenso deseo, ansia o necesidad incontrolable </a:t>
            </a:r>
            <a:r>
              <a:rPr lang="es-ES" sz="1600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de estar conectado cada vez durante más tiempo.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97EF9FA-0BCA-49C2-9416-E125C1A285BE}"/>
              </a:ext>
            </a:extLst>
          </p:cNvPr>
          <p:cNvSpPr/>
          <p:nvPr/>
        </p:nvSpPr>
        <p:spPr>
          <a:xfrm>
            <a:off x="1997663" y="5753761"/>
            <a:ext cx="4721874" cy="584775"/>
          </a:xfrm>
          <a:prstGeom prst="rect">
            <a:avLst/>
          </a:prstGeom>
          <a:solidFill>
            <a:srgbClr val="FFBB50"/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Descontrol progresivo</a:t>
            </a:r>
            <a:r>
              <a:rPr lang="es-ES" sz="1600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sobre la propia conducta.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7BC8C5-45B7-4963-B959-2635EA1FE815}"/>
              </a:ext>
            </a:extLst>
          </p:cNvPr>
          <p:cNvSpPr txBox="1"/>
          <p:nvPr/>
        </p:nvSpPr>
        <p:spPr>
          <a:xfrm>
            <a:off x="1998240" y="2968333"/>
            <a:ext cx="4721874" cy="584775"/>
          </a:xfrm>
          <a:prstGeom prst="rect">
            <a:avLst/>
          </a:prstGeom>
          <a:solidFill>
            <a:srgbClr val="FFBB50"/>
          </a:solidFill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Sientes malestar e irritabilidad, </a:t>
            </a:r>
            <a:r>
              <a:rPr lang="es-ES" sz="1600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ante la ausencia de conexión o juego.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D818C67-6A4B-4E16-A289-DD5D48364C58}"/>
              </a:ext>
            </a:extLst>
          </p:cNvPr>
          <p:cNvSpPr txBox="1"/>
          <p:nvPr/>
        </p:nvSpPr>
        <p:spPr>
          <a:xfrm>
            <a:off x="1998240" y="3634189"/>
            <a:ext cx="4721874" cy="830997"/>
          </a:xfrm>
          <a:prstGeom prst="rect">
            <a:avLst/>
          </a:prstGeom>
          <a:solidFill>
            <a:srgbClr val="FFBB50"/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Cuando personas que te quieren y son muy cercanas te dicen que tienes demasiada dependencia y </a:t>
            </a:r>
            <a:r>
              <a:rPr lang="es-ES" sz="1600" b="1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lo niegas.</a:t>
            </a:r>
            <a:endParaRPr lang="es-ES" sz="1600" dirty="0">
              <a:solidFill>
                <a:srgbClr val="555555"/>
              </a:solidFill>
              <a:latin typeface="Century Gothic" panose="020B0502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C8FC3FA-C3EC-4890-9B6F-BA1EA890F816}"/>
              </a:ext>
            </a:extLst>
          </p:cNvPr>
          <p:cNvSpPr txBox="1"/>
          <p:nvPr/>
        </p:nvSpPr>
        <p:spPr>
          <a:xfrm>
            <a:off x="1998239" y="4579148"/>
            <a:ext cx="4721874" cy="1077218"/>
          </a:xfrm>
          <a:prstGeom prst="rect">
            <a:avLst/>
          </a:prstGeom>
          <a:solidFill>
            <a:srgbClr val="FFBB50"/>
          </a:solidFill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Te despreocupas o  descuidas las actividades habituales</a:t>
            </a:r>
            <a:r>
              <a:rPr lang="es-ES" sz="1600" dirty="0">
                <a:solidFill>
                  <a:srgbClr val="555555"/>
                </a:solidFill>
                <a:latin typeface="Century Gothic" panose="020B0502020202020204" pitchFamily="34" charset="0"/>
                <a:cs typeface="Segoe UI Light" panose="020B0502040204020203" pitchFamily="34" charset="0"/>
              </a:rPr>
              <a:t> importantes que tenías antes, tanto escolares como  personales.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784FBB0-983D-4DD2-AB51-36E4CFF8D815}"/>
              </a:ext>
            </a:extLst>
          </p:cNvPr>
          <p:cNvSpPr/>
          <p:nvPr/>
        </p:nvSpPr>
        <p:spPr>
          <a:xfrm>
            <a:off x="1997663" y="6430948"/>
            <a:ext cx="924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inherit"/>
              </a:rPr>
              <a:t>No confundir una adición problemática con un fuerte interés pasajero</a:t>
            </a:r>
            <a:endParaRPr lang="es-E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" grpId="0" animBg="1"/>
      <p:bldP spid="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16430" y="182748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234F7262-666F-4F91-B033-68E9D60BA815}"/>
              </a:ext>
            </a:extLst>
          </p:cNvPr>
          <p:cNvSpPr/>
          <p:nvPr/>
        </p:nvSpPr>
        <p:spPr>
          <a:xfrm flipH="1">
            <a:off x="2574032" y="2054651"/>
            <a:ext cx="2709168" cy="853649"/>
          </a:xfrm>
          <a:prstGeom prst="wedgeEllipseCallout">
            <a:avLst>
              <a:gd name="adj1" fmla="val 96592"/>
              <a:gd name="adj2" fmla="val 14347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¿Te puede ayudar este juego?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Pulsa en la imagen.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hlinkClick r:id="rId5"/>
            <a:extLst>
              <a:ext uri="{FF2B5EF4-FFF2-40B4-BE49-F238E27FC236}">
                <a16:creationId xmlns:a16="http://schemas.microsoft.com/office/drawing/2014/main" id="{BFADCB61-CF19-4EEB-86D2-A286F7AED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619" y="2874629"/>
            <a:ext cx="4044490" cy="2197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5D6DE3-8E2C-47CE-A408-4F73658C1234}"/>
              </a:ext>
            </a:extLst>
          </p:cNvPr>
          <p:cNvSpPr txBox="1"/>
          <p:nvPr/>
        </p:nvSpPr>
        <p:spPr>
          <a:xfrm rot="21244711">
            <a:off x="6367193" y="5163712"/>
            <a:ext cx="3217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7"/>
              </a:rPr>
              <a:t>Tabla para ayudar guardar respuestas pulsa aquí.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38589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16430" y="182748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6E5DC170-A95C-4295-B73F-0E9F96E3FC45}"/>
              </a:ext>
            </a:extLst>
          </p:cNvPr>
          <p:cNvSpPr/>
          <p:nvPr/>
        </p:nvSpPr>
        <p:spPr>
          <a:xfrm flipH="1">
            <a:off x="1947052" y="1559933"/>
            <a:ext cx="3517019" cy="1314693"/>
          </a:xfrm>
          <a:prstGeom prst="wedgeEllipseCallout">
            <a:avLst>
              <a:gd name="adj1" fmla="val 55232"/>
              <a:gd name="adj2" fmla="val 8382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¿Conocéis algunas de estas palabras ligadas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 la </a:t>
            </a:r>
            <a:r>
              <a:rPr lang="es-ES" sz="1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tecnoadición</a:t>
            </a:r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102404-0B12-4DAF-9391-6A6E8F8F65F1}"/>
              </a:ext>
            </a:extLst>
          </p:cNvPr>
          <p:cNvSpPr txBox="1"/>
          <p:nvPr/>
        </p:nvSpPr>
        <p:spPr>
          <a:xfrm>
            <a:off x="5172984" y="3011395"/>
            <a:ext cx="691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Búsqueda impulsiva de información ante el primer síntoma de enfermedad.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78B91ED-8158-482D-9BFA-0AD88F7B2FE7}"/>
              </a:ext>
            </a:extLst>
          </p:cNvPr>
          <p:cNvGrpSpPr/>
          <p:nvPr/>
        </p:nvGrpSpPr>
        <p:grpSpPr>
          <a:xfrm>
            <a:off x="2610535" y="2980618"/>
            <a:ext cx="2332307" cy="369332"/>
            <a:chOff x="2768175" y="3073791"/>
            <a:chExt cx="2332307" cy="369332"/>
          </a:xfrm>
        </p:grpSpPr>
        <p:sp>
          <p:nvSpPr>
            <p:cNvPr id="6" name="Rectángulo: esquinas superiores, una redondeada y la otra cortada 5">
              <a:extLst>
                <a:ext uri="{FF2B5EF4-FFF2-40B4-BE49-F238E27FC236}">
                  <a16:creationId xmlns:a16="http://schemas.microsoft.com/office/drawing/2014/main" id="{D890EF74-7AF0-4D35-8679-5C213D914716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solidFill>
              <a:srgbClr val="CD615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66C9521-2C2A-43A8-AEC2-46888577C9BC}"/>
                </a:ext>
              </a:extLst>
            </p:cNvPr>
            <p:cNvSpPr/>
            <p:nvPr/>
          </p:nvSpPr>
          <p:spPr>
            <a:xfrm>
              <a:off x="3217881" y="3073791"/>
              <a:ext cx="1432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Cibercondría 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8F2DB3E-12A1-4721-BE6F-D0C8B755E866}"/>
              </a:ext>
            </a:extLst>
          </p:cNvPr>
          <p:cNvGrpSpPr/>
          <p:nvPr/>
        </p:nvGrpSpPr>
        <p:grpSpPr>
          <a:xfrm>
            <a:off x="2610535" y="3394374"/>
            <a:ext cx="2332307" cy="369332"/>
            <a:chOff x="2768175" y="3073791"/>
            <a:chExt cx="2332307" cy="369332"/>
          </a:xfrm>
          <a:solidFill>
            <a:srgbClr val="EC7063"/>
          </a:solidFill>
        </p:grpSpPr>
        <p:sp>
          <p:nvSpPr>
            <p:cNvPr id="20" name="Rectángulo: esquinas superiores, una redondeada y la otra cortada 19">
              <a:extLst>
                <a:ext uri="{FF2B5EF4-FFF2-40B4-BE49-F238E27FC236}">
                  <a16:creationId xmlns:a16="http://schemas.microsoft.com/office/drawing/2014/main" id="{11A32E0D-B945-4D72-8B35-D4C0D3DEDD34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A198AC4-C7BA-4421-911D-E9282AEE920E}"/>
                </a:ext>
              </a:extLst>
            </p:cNvPr>
            <p:cNvSpPr/>
            <p:nvPr/>
          </p:nvSpPr>
          <p:spPr>
            <a:xfrm>
              <a:off x="3304753" y="3073791"/>
              <a:ext cx="124418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s-ES" dirty="0" err="1"/>
                <a:t>Vibranxiety</a:t>
              </a:r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F78A8AB-EB25-4A89-B941-2971F1261B02}"/>
              </a:ext>
            </a:extLst>
          </p:cNvPr>
          <p:cNvGrpSpPr/>
          <p:nvPr/>
        </p:nvGrpSpPr>
        <p:grpSpPr>
          <a:xfrm>
            <a:off x="2610535" y="3808130"/>
            <a:ext cx="2332307" cy="369332"/>
            <a:chOff x="2768175" y="3073791"/>
            <a:chExt cx="2332307" cy="369332"/>
          </a:xfrm>
        </p:grpSpPr>
        <p:sp>
          <p:nvSpPr>
            <p:cNvPr id="24" name="Rectángulo: esquinas superiores, una redondeada y la otra cortada 23">
              <a:extLst>
                <a:ext uri="{FF2B5EF4-FFF2-40B4-BE49-F238E27FC236}">
                  <a16:creationId xmlns:a16="http://schemas.microsoft.com/office/drawing/2014/main" id="{5CDE0D6A-4056-408F-A714-6041FE67E4A9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solidFill>
              <a:srgbClr val="9B59B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6A1B7B2-9A10-4B2B-BC68-91BC8F9816C6}"/>
                </a:ext>
              </a:extLst>
            </p:cNvPr>
            <p:cNvSpPr/>
            <p:nvPr/>
          </p:nvSpPr>
          <p:spPr>
            <a:xfrm>
              <a:off x="3217881" y="3073791"/>
              <a:ext cx="15106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err="1"/>
                <a:t>Tecnoadicción</a:t>
              </a:r>
              <a:endParaRPr lang="es-ES"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BDE3F1E-E7DE-483B-82FE-B3E7A2D277EE}"/>
              </a:ext>
            </a:extLst>
          </p:cNvPr>
          <p:cNvGrpSpPr/>
          <p:nvPr/>
        </p:nvGrpSpPr>
        <p:grpSpPr>
          <a:xfrm>
            <a:off x="2610535" y="4221886"/>
            <a:ext cx="2332307" cy="369332"/>
            <a:chOff x="2768175" y="3073791"/>
            <a:chExt cx="2332307" cy="369332"/>
          </a:xfrm>
        </p:grpSpPr>
        <p:sp>
          <p:nvSpPr>
            <p:cNvPr id="28" name="Rectángulo: esquinas superiores, una redondeada y la otra cortada 27">
              <a:extLst>
                <a:ext uri="{FF2B5EF4-FFF2-40B4-BE49-F238E27FC236}">
                  <a16:creationId xmlns:a16="http://schemas.microsoft.com/office/drawing/2014/main" id="{E4D2C339-861A-4908-B845-06646E112CDF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solidFill>
              <a:srgbClr val="8E44A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F8D1F5BD-FF25-4C23-91B2-C63EB39E63F4}"/>
                </a:ext>
              </a:extLst>
            </p:cNvPr>
            <p:cNvSpPr/>
            <p:nvPr/>
          </p:nvSpPr>
          <p:spPr>
            <a:xfrm>
              <a:off x="3375020" y="3073791"/>
              <a:ext cx="11418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Freemium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BEABDF70-566E-4587-9637-D87B2BC31BDE}"/>
              </a:ext>
            </a:extLst>
          </p:cNvPr>
          <p:cNvGrpSpPr/>
          <p:nvPr/>
        </p:nvGrpSpPr>
        <p:grpSpPr>
          <a:xfrm>
            <a:off x="2610535" y="4635642"/>
            <a:ext cx="2332307" cy="369332"/>
            <a:chOff x="2768175" y="3059668"/>
            <a:chExt cx="2332307" cy="369332"/>
          </a:xfrm>
        </p:grpSpPr>
        <p:sp>
          <p:nvSpPr>
            <p:cNvPr id="31" name="Rectángulo: esquinas superiores, una redondeada y la otra cortada 30">
              <a:extLst>
                <a:ext uri="{FF2B5EF4-FFF2-40B4-BE49-F238E27FC236}">
                  <a16:creationId xmlns:a16="http://schemas.microsoft.com/office/drawing/2014/main" id="{EDB8F542-3D41-4E38-A984-ABB7C7139E32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solidFill>
              <a:srgbClr val="3498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E41BA1D5-D5C1-4EAA-9E34-B4FD5C0DB5CC}"/>
                </a:ext>
              </a:extLst>
            </p:cNvPr>
            <p:cNvSpPr/>
            <p:nvPr/>
          </p:nvSpPr>
          <p:spPr>
            <a:xfrm>
              <a:off x="3576666" y="3059668"/>
              <a:ext cx="7153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 err="1"/>
                <a:t>Fomo</a:t>
              </a:r>
              <a:endParaRPr lang="es-ES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F341D7FB-7FE7-469B-B301-426FB0C4782B}"/>
              </a:ext>
            </a:extLst>
          </p:cNvPr>
          <p:cNvGrpSpPr/>
          <p:nvPr/>
        </p:nvGrpSpPr>
        <p:grpSpPr>
          <a:xfrm>
            <a:off x="2610535" y="5049398"/>
            <a:ext cx="2332307" cy="385755"/>
            <a:chOff x="2768175" y="3043245"/>
            <a:chExt cx="2332307" cy="385755"/>
          </a:xfrm>
          <a:solidFill>
            <a:srgbClr val="16A085"/>
          </a:solidFill>
        </p:grpSpPr>
        <p:sp>
          <p:nvSpPr>
            <p:cNvPr id="35" name="Rectángulo: esquinas superiores, una redondeada y la otra cortada 34">
              <a:extLst>
                <a:ext uri="{FF2B5EF4-FFF2-40B4-BE49-F238E27FC236}">
                  <a16:creationId xmlns:a16="http://schemas.microsoft.com/office/drawing/2014/main" id="{C729632C-B962-45D9-BE91-E378F06C5A8B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C46A6E97-5AA0-4734-9618-00BE88318357}"/>
                </a:ext>
              </a:extLst>
            </p:cNvPr>
            <p:cNvSpPr/>
            <p:nvPr/>
          </p:nvSpPr>
          <p:spPr>
            <a:xfrm>
              <a:off x="3342283" y="3043245"/>
              <a:ext cx="145110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s-ES" dirty="0"/>
                <a:t>Ciberadicción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267710A9-26DD-4BBD-9D89-943DD6DC10A4}"/>
              </a:ext>
            </a:extLst>
          </p:cNvPr>
          <p:cNvGrpSpPr/>
          <p:nvPr/>
        </p:nvGrpSpPr>
        <p:grpSpPr>
          <a:xfrm>
            <a:off x="2610535" y="5479575"/>
            <a:ext cx="2332307" cy="392978"/>
            <a:chOff x="2768175" y="3036022"/>
            <a:chExt cx="2332307" cy="392978"/>
          </a:xfrm>
          <a:solidFill>
            <a:srgbClr val="229954"/>
          </a:solidFill>
        </p:grpSpPr>
        <p:sp>
          <p:nvSpPr>
            <p:cNvPr id="38" name="Rectángulo: esquinas superiores, una redondeada y la otra cortada 37">
              <a:extLst>
                <a:ext uri="{FF2B5EF4-FFF2-40B4-BE49-F238E27FC236}">
                  <a16:creationId xmlns:a16="http://schemas.microsoft.com/office/drawing/2014/main" id="{402B3F3D-E8AC-4284-9580-F5195EB94EDF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648B12F9-E711-4C73-ADEA-D4DBAA27F5BC}"/>
                </a:ext>
              </a:extLst>
            </p:cNvPr>
            <p:cNvSpPr/>
            <p:nvPr/>
          </p:nvSpPr>
          <p:spPr>
            <a:xfrm>
              <a:off x="3436049" y="3036022"/>
              <a:ext cx="107433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s-ES" dirty="0" err="1"/>
                <a:t>Phubbing</a:t>
              </a:r>
              <a:endParaRPr lang="es-ES" dirty="0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95C36B1D-1E26-453D-80EA-FE846BE47ECC}"/>
              </a:ext>
            </a:extLst>
          </p:cNvPr>
          <p:cNvGrpSpPr/>
          <p:nvPr/>
        </p:nvGrpSpPr>
        <p:grpSpPr>
          <a:xfrm>
            <a:off x="2640125" y="5944130"/>
            <a:ext cx="2332307" cy="369332"/>
            <a:chOff x="2768175" y="3071588"/>
            <a:chExt cx="2332307" cy="369332"/>
          </a:xfrm>
        </p:grpSpPr>
        <p:sp>
          <p:nvSpPr>
            <p:cNvPr id="41" name="Rectángulo: esquinas superiores, una redondeada y la otra cortada 40">
              <a:extLst>
                <a:ext uri="{FF2B5EF4-FFF2-40B4-BE49-F238E27FC236}">
                  <a16:creationId xmlns:a16="http://schemas.microsoft.com/office/drawing/2014/main" id="{4CF4E58D-A544-42CE-96E9-BBDF901A6888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solidFill>
              <a:srgbClr val="F1C40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7DDA0379-F481-402B-B162-1DCFAC813414}"/>
                </a:ext>
              </a:extLst>
            </p:cNvPr>
            <p:cNvSpPr/>
            <p:nvPr/>
          </p:nvSpPr>
          <p:spPr>
            <a:xfrm>
              <a:off x="3313533" y="3071588"/>
              <a:ext cx="14838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Efecto Google</a:t>
              </a: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EFF64208-D40D-4B3F-A2F4-E63C8F390683}"/>
              </a:ext>
            </a:extLst>
          </p:cNvPr>
          <p:cNvGrpSpPr/>
          <p:nvPr/>
        </p:nvGrpSpPr>
        <p:grpSpPr>
          <a:xfrm>
            <a:off x="2640124" y="6406618"/>
            <a:ext cx="2332307" cy="374094"/>
            <a:chOff x="2768175" y="3094799"/>
            <a:chExt cx="2332307" cy="374094"/>
          </a:xfrm>
          <a:solidFill>
            <a:srgbClr val="D68910"/>
          </a:solidFill>
        </p:grpSpPr>
        <p:sp>
          <p:nvSpPr>
            <p:cNvPr id="45" name="Rectángulo: esquinas superiores, una redondeada y la otra cortada 44">
              <a:extLst>
                <a:ext uri="{FF2B5EF4-FFF2-40B4-BE49-F238E27FC236}">
                  <a16:creationId xmlns:a16="http://schemas.microsoft.com/office/drawing/2014/main" id="{E6905FC1-E191-4C13-916C-B23084B8F4B3}"/>
                </a:ext>
              </a:extLst>
            </p:cNvPr>
            <p:cNvSpPr/>
            <p:nvPr/>
          </p:nvSpPr>
          <p:spPr>
            <a:xfrm flipH="1">
              <a:off x="2768175" y="3094799"/>
              <a:ext cx="2332307" cy="334201"/>
            </a:xfrm>
            <a:prstGeom prst="snip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A6FD765F-0EE4-4AFE-9231-D6B10B11CE2A}"/>
                </a:ext>
              </a:extLst>
            </p:cNvPr>
            <p:cNvSpPr/>
            <p:nvPr/>
          </p:nvSpPr>
          <p:spPr>
            <a:xfrm>
              <a:off x="3422802" y="3099561"/>
              <a:ext cx="123456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s-ES" dirty="0"/>
                <a:t>Nomofobia</a:t>
              </a:r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D0A8F1D-C0BD-4EF0-BE9A-54923812BA15}"/>
              </a:ext>
            </a:extLst>
          </p:cNvPr>
          <p:cNvSpPr txBox="1"/>
          <p:nvPr/>
        </p:nvSpPr>
        <p:spPr>
          <a:xfrm>
            <a:off x="5172984" y="3384940"/>
            <a:ext cx="691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Vibración “fantasma”  del móvil  cuando  en realidad no lo ha hecho.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34C7C18-E012-43F9-AB68-CFD8953CC483}"/>
              </a:ext>
            </a:extLst>
          </p:cNvPr>
          <p:cNvSpPr txBox="1"/>
          <p:nvPr/>
        </p:nvSpPr>
        <p:spPr>
          <a:xfrm>
            <a:off x="5172984" y="3808130"/>
            <a:ext cx="691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Inclinación desmedida respecto al uso de las tecnologías.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B88AA97-CF0E-4876-9B74-72FB97385883}"/>
              </a:ext>
            </a:extLst>
          </p:cNvPr>
          <p:cNvSpPr txBox="1"/>
          <p:nvPr/>
        </p:nvSpPr>
        <p:spPr>
          <a:xfrm>
            <a:off x="5172984" y="4221886"/>
            <a:ext cx="6915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Tipo de juegos adictivos que requieren pagar para avanzar en el juego.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FD6A00F-A767-44AF-AE9E-5CB41EE58557}"/>
              </a:ext>
            </a:extLst>
          </p:cNvPr>
          <p:cNvSpPr txBox="1"/>
          <p:nvPr/>
        </p:nvSpPr>
        <p:spPr>
          <a:xfrm>
            <a:off x="5172984" y="4697197"/>
            <a:ext cx="714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Inquietud por el miedo a perderse algo  de lo que  está pasando en las redes.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29323BF-EE03-4D29-818F-69CCF4612693}"/>
              </a:ext>
            </a:extLst>
          </p:cNvPr>
          <p:cNvSpPr txBox="1"/>
          <p:nvPr/>
        </p:nvSpPr>
        <p:spPr>
          <a:xfrm>
            <a:off x="5172984" y="5186155"/>
            <a:ext cx="714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Sensación  de no poder  vivir sin internet.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CAE9E9D8-22D0-475C-A95B-424CE8F9D484}"/>
              </a:ext>
            </a:extLst>
          </p:cNvPr>
          <p:cNvSpPr txBox="1"/>
          <p:nvPr/>
        </p:nvSpPr>
        <p:spPr>
          <a:xfrm>
            <a:off x="5169446" y="5599911"/>
            <a:ext cx="714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Acción de menospreciar a quienes te acompañan prestando atención al móvil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B2634D1-5376-42E2-98E2-54F006119E78}"/>
              </a:ext>
            </a:extLst>
          </p:cNvPr>
          <p:cNvSpPr txBox="1"/>
          <p:nvPr/>
        </p:nvSpPr>
        <p:spPr>
          <a:xfrm>
            <a:off x="5169446" y="6005685"/>
            <a:ext cx="714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Tendencia a olvidar la información o dónde podemos obtenerla al  usar Google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56334916-7F52-4B08-8EB0-E54962FFCEDB}"/>
              </a:ext>
            </a:extLst>
          </p:cNvPr>
          <p:cNvSpPr txBox="1"/>
          <p:nvPr/>
        </p:nvSpPr>
        <p:spPr>
          <a:xfrm>
            <a:off x="5169446" y="6396646"/>
            <a:ext cx="714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entury Gothic" panose="020B0502020202020204" pitchFamily="34" charset="0"/>
              </a:rPr>
              <a:t>Estado de ansiedad cuando no se dispone de móvil.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E0706F7-CF25-4837-8514-14C81C084DC8}"/>
              </a:ext>
            </a:extLst>
          </p:cNvPr>
          <p:cNvSpPr txBox="1"/>
          <p:nvPr/>
        </p:nvSpPr>
        <p:spPr>
          <a:xfrm>
            <a:off x="5153807" y="2980618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CCC463BF-C8C9-4D83-96CE-FC5B7A9A4AEE}"/>
              </a:ext>
            </a:extLst>
          </p:cNvPr>
          <p:cNvSpPr txBox="1"/>
          <p:nvPr/>
        </p:nvSpPr>
        <p:spPr>
          <a:xfrm>
            <a:off x="5153807" y="3413536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3A1F620-6003-4B84-8833-8331952B0061}"/>
              </a:ext>
            </a:extLst>
          </p:cNvPr>
          <p:cNvSpPr txBox="1"/>
          <p:nvPr/>
        </p:nvSpPr>
        <p:spPr>
          <a:xfrm>
            <a:off x="5153807" y="3817717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087A71A3-9E15-465A-8EAA-88054B771CF7}"/>
              </a:ext>
            </a:extLst>
          </p:cNvPr>
          <p:cNvSpPr txBox="1"/>
          <p:nvPr/>
        </p:nvSpPr>
        <p:spPr>
          <a:xfrm>
            <a:off x="5153807" y="4258663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A159914-D934-45BC-81CA-03BF30D25921}"/>
              </a:ext>
            </a:extLst>
          </p:cNvPr>
          <p:cNvSpPr txBox="1"/>
          <p:nvPr/>
        </p:nvSpPr>
        <p:spPr>
          <a:xfrm>
            <a:off x="5153807" y="4721599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EF7AA317-DABC-4C33-84A8-BEEBB6FE5E91}"/>
              </a:ext>
            </a:extLst>
          </p:cNvPr>
          <p:cNvSpPr txBox="1"/>
          <p:nvPr/>
        </p:nvSpPr>
        <p:spPr>
          <a:xfrm>
            <a:off x="5194470" y="5099338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6994CE1A-5EFB-4647-9E6B-543D36877821}"/>
              </a:ext>
            </a:extLst>
          </p:cNvPr>
          <p:cNvSpPr txBox="1"/>
          <p:nvPr/>
        </p:nvSpPr>
        <p:spPr>
          <a:xfrm>
            <a:off x="5177134" y="5539567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C2E6AD60-7830-477D-98FE-02B9F7AD14F4}"/>
              </a:ext>
            </a:extLst>
          </p:cNvPr>
          <p:cNvSpPr txBox="1"/>
          <p:nvPr/>
        </p:nvSpPr>
        <p:spPr>
          <a:xfrm>
            <a:off x="5153807" y="5975255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180C7DE2-8EB0-4EA2-9E93-3B1A84FF0284}"/>
              </a:ext>
            </a:extLst>
          </p:cNvPr>
          <p:cNvSpPr txBox="1"/>
          <p:nvPr/>
        </p:nvSpPr>
        <p:spPr>
          <a:xfrm>
            <a:off x="5149786" y="6411380"/>
            <a:ext cx="7022554" cy="33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S" sz="1400" dirty="0">
              <a:latin typeface="Century Gothic" panose="020B0502020202020204" pitchFamily="34" charset="0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37CC607E-3AA4-470B-833E-AF8743212FA9}"/>
              </a:ext>
            </a:extLst>
          </p:cNvPr>
          <p:cNvSpPr txBox="1"/>
          <p:nvPr/>
        </p:nvSpPr>
        <p:spPr>
          <a:xfrm>
            <a:off x="5177148" y="714526"/>
            <a:ext cx="7384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latin typeface="Century Gothic" panose="020B0502020202020204" pitchFamily="34" charset="0"/>
                <a:ea typeface="HGPSoeiKakugothicUB" panose="020B0400000000000000" pitchFamily="34" charset="-128"/>
              </a:rPr>
              <a:t>BATALLA  DE  BUSCADORES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E0ECD8F8-4698-4824-BFE1-238216836D4A}"/>
              </a:ext>
            </a:extLst>
          </p:cNvPr>
          <p:cNvSpPr/>
          <p:nvPr/>
        </p:nvSpPr>
        <p:spPr>
          <a:xfrm>
            <a:off x="5355010" y="1341115"/>
            <a:ext cx="6304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Century Gothic" panose="020B0502020202020204" pitchFamily="34" charset="0"/>
                <a:ea typeface="HGPSoeiKakugothicUB" panose="020B0400000000000000" pitchFamily="34" charset="-128"/>
              </a:rPr>
              <a:t>Busca estas palabras en alguno  de estos buscadores. </a:t>
            </a:r>
          </a:p>
          <a:p>
            <a:r>
              <a:rPr lang="es-ES" b="1" dirty="0">
                <a:latin typeface="Century Gothic" panose="020B0502020202020204" pitchFamily="34" charset="0"/>
                <a:ea typeface="HGPSoeiKakugothicUB" panose="020B0400000000000000" pitchFamily="34" charset="-128"/>
              </a:rPr>
              <a:t>Crea cuatro grupos en clase.  Cada grupo elegirá un buscador diferente. ¿Quién terminará antes?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BD6C2BC-34F0-4EF6-B40C-FFFBAEF35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071" y="2318717"/>
            <a:ext cx="1254473" cy="51891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0EAB2F83-1DA1-4B50-87F9-30A24B094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559" y="2314437"/>
            <a:ext cx="1466850" cy="49530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22FE5D5C-2F8A-426A-A0C9-166A8B7F2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388" y="2274038"/>
            <a:ext cx="1634886" cy="56953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94F08067-F667-4C56-8C2D-0D249E9C5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0253" y="2257340"/>
            <a:ext cx="1400632" cy="4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823020" y="1931053"/>
            <a:ext cx="2184045" cy="331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3499F929-098E-4F67-98A2-92864A377D21}"/>
              </a:ext>
            </a:extLst>
          </p:cNvPr>
          <p:cNvSpPr/>
          <p:nvPr/>
        </p:nvSpPr>
        <p:spPr>
          <a:xfrm>
            <a:off x="8493632" y="3931914"/>
            <a:ext cx="3303730" cy="11806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Mientras hablas con un grupo de amigos, eres incapaz de evitar conversar en un chat con otra persona, descuidando a quienes te acompañan en ese momento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006929F-91EF-4BED-971C-64D76A120EE7}"/>
              </a:ext>
            </a:extLst>
          </p:cNvPr>
          <p:cNvSpPr/>
          <p:nvPr/>
        </p:nvSpPr>
        <p:spPr>
          <a:xfrm>
            <a:off x="5927884" y="2408970"/>
            <a:ext cx="3303730" cy="1180624"/>
          </a:xfrm>
          <a:prstGeom prst="roundRect">
            <a:avLst/>
          </a:prstGeom>
          <a:solidFill>
            <a:srgbClr val="FFBB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Mientras estás viendo una película, no eres capaz de resistir la tentación de mirar el móvil y revisar los mensajes pendientes.</a:t>
            </a:r>
            <a:endParaRPr lang="es-E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216430" y="182748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F228468E-B63B-4199-8484-E6842AF5BC40}"/>
              </a:ext>
            </a:extLst>
          </p:cNvPr>
          <p:cNvSpPr/>
          <p:nvPr/>
        </p:nvSpPr>
        <p:spPr>
          <a:xfrm flipH="1">
            <a:off x="2323737" y="1877880"/>
            <a:ext cx="2927986" cy="1551120"/>
          </a:xfrm>
          <a:prstGeom prst="wedgeEllipseCallout">
            <a:avLst>
              <a:gd name="adj1" fmla="val 71146"/>
              <a:gd name="adj2" fmla="val 7316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¿Te identificas con alguna de estas situaciones?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Bocadillo nube: nube 13">
            <a:extLst>
              <a:ext uri="{FF2B5EF4-FFF2-40B4-BE49-F238E27FC236}">
                <a16:creationId xmlns:a16="http://schemas.microsoft.com/office/drawing/2014/main" id="{E6BE92C9-10CF-4669-AA06-D1E4434A0851}"/>
              </a:ext>
            </a:extLst>
          </p:cNvPr>
          <p:cNvSpPr/>
          <p:nvPr/>
        </p:nvSpPr>
        <p:spPr>
          <a:xfrm>
            <a:off x="7579522" y="1240396"/>
            <a:ext cx="2565975" cy="1164014"/>
          </a:xfrm>
          <a:prstGeom prst="cloudCallout">
            <a:avLst>
              <a:gd name="adj1" fmla="val 69504"/>
              <a:gd name="adj2" fmla="val 134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¿?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EB96079-F4DC-4BB1-BBA6-ED5CD8728234}"/>
              </a:ext>
            </a:extLst>
          </p:cNvPr>
          <p:cNvSpPr/>
          <p:nvPr/>
        </p:nvSpPr>
        <p:spPr>
          <a:xfrm>
            <a:off x="4115817" y="5310767"/>
            <a:ext cx="3283974" cy="13372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Cuando llegas a un lugar, cafetería, restaurante, es confirmar la existencia de conexión wifi, enojándote en caso de que ésta no esté disponible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1463C49-9163-4932-82F2-BD6D5EFE6A99}"/>
              </a:ext>
            </a:extLst>
          </p:cNvPr>
          <p:cNvSpPr/>
          <p:nvPr/>
        </p:nvSpPr>
        <p:spPr>
          <a:xfrm>
            <a:off x="2831782" y="3750187"/>
            <a:ext cx="3283974" cy="1180624"/>
          </a:xfrm>
          <a:prstGeom prst="roundRect">
            <a:avLst/>
          </a:prstGeom>
          <a:solidFill>
            <a:srgbClr val="EBA4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Paseas por la calle más atento a los mensajes que llegan a tu teléfono móvil que a lo que ocurre a tu alrededor.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521E69B3-599A-472B-A1DD-955C323EDD51}"/>
              </a:ext>
            </a:extLst>
          </p:cNvPr>
          <p:cNvSpPr/>
          <p:nvPr/>
        </p:nvSpPr>
        <p:spPr>
          <a:xfrm>
            <a:off x="7579749" y="5294264"/>
            <a:ext cx="3283974" cy="135380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Retrasas la hora de apagar la luz y dormir plácidamente, para comprobar el último post, vídeo o fotografía que han publicado tus contactos y ser el primero en dar “me gusta”. </a:t>
            </a:r>
          </a:p>
        </p:txBody>
      </p:sp>
    </p:spTree>
    <p:extLst>
      <p:ext uri="{BB962C8B-B14F-4D97-AF65-F5344CB8AC3E}">
        <p14:creationId xmlns:p14="http://schemas.microsoft.com/office/powerpoint/2010/main" val="165132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13" grpId="0" animBg="1"/>
      <p:bldP spid="14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534220" y="1931053"/>
            <a:ext cx="2184045" cy="331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ocadillo nube: nube 13">
            <a:extLst>
              <a:ext uri="{FF2B5EF4-FFF2-40B4-BE49-F238E27FC236}">
                <a16:creationId xmlns:a16="http://schemas.microsoft.com/office/drawing/2014/main" id="{E6BE92C9-10CF-4669-AA06-D1E4434A0851}"/>
              </a:ext>
            </a:extLst>
          </p:cNvPr>
          <p:cNvSpPr/>
          <p:nvPr/>
        </p:nvSpPr>
        <p:spPr>
          <a:xfrm>
            <a:off x="8568647" y="1269275"/>
            <a:ext cx="2332308" cy="1164014"/>
          </a:xfrm>
          <a:prstGeom prst="cloudCallout">
            <a:avLst>
              <a:gd name="adj1" fmla="val 69504"/>
              <a:gd name="adj2" fmla="val 134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medidas debo tomar?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D64E6B0-2C58-4975-88EE-323A2E90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77941" y="1643916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0073BB9-B80E-48DB-B9E1-D15550E7681F}"/>
              </a:ext>
            </a:extLst>
          </p:cNvPr>
          <p:cNvSpPr/>
          <p:nvPr/>
        </p:nvSpPr>
        <p:spPr>
          <a:xfrm>
            <a:off x="2176337" y="2118480"/>
            <a:ext cx="6415548" cy="6296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Utiliza Internet como herramienta de ocio, tiempo libre y entretenimiento, pero márcate un horario. 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F235BEC-7AFE-4A29-9039-E4BAD552BB54}"/>
              </a:ext>
            </a:extLst>
          </p:cNvPr>
          <p:cNvSpPr/>
          <p:nvPr/>
        </p:nvSpPr>
        <p:spPr>
          <a:xfrm>
            <a:off x="2176337" y="2832363"/>
            <a:ext cx="6415548" cy="5820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No te obsesiones con ‘conectarte’ todos los días. Los mensajes quedarán archivados y podrás responder a ellos cuando tú elijas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BF2D2C5-7108-4371-BED0-01FAAF06AEBC}"/>
              </a:ext>
            </a:extLst>
          </p:cNvPr>
          <p:cNvSpPr/>
          <p:nvPr/>
        </p:nvSpPr>
        <p:spPr>
          <a:xfrm>
            <a:off x="2181253" y="3521665"/>
            <a:ext cx="6415548" cy="582068"/>
          </a:xfrm>
          <a:prstGeom prst="roundRect">
            <a:avLst/>
          </a:prstGeom>
          <a:solidFill>
            <a:srgbClr val="CD6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Controla el tiempo que estás conectado. No es recomendable estar más de una hora seguida navegando.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D17FA21-3875-4F48-9EA4-2A83B988B41E}"/>
              </a:ext>
            </a:extLst>
          </p:cNvPr>
          <p:cNvSpPr/>
          <p:nvPr/>
        </p:nvSpPr>
        <p:spPr>
          <a:xfrm>
            <a:off x="2161350" y="4210431"/>
            <a:ext cx="6415548" cy="582068"/>
          </a:xfrm>
          <a:prstGeom prst="roundRect">
            <a:avLst/>
          </a:prstGeom>
          <a:solidFill>
            <a:srgbClr val="16A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Cuenta el número de veces que consultas tu móvil o una determinada aplicación. 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C6F74F69-DAB8-4381-B777-18966D6A252D}"/>
              </a:ext>
            </a:extLst>
          </p:cNvPr>
          <p:cNvSpPr/>
          <p:nvPr/>
        </p:nvSpPr>
        <p:spPr>
          <a:xfrm>
            <a:off x="2161350" y="4903224"/>
            <a:ext cx="6415548" cy="594860"/>
          </a:xfrm>
          <a:prstGeom prst="roundRect">
            <a:avLst/>
          </a:prstGeom>
          <a:solidFill>
            <a:srgbClr val="9B5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Antes de conectarte, piensa qué vas a hacer en Internet. Te ayudará a ser más efectivo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33A6F2D-A48B-4DED-AF09-5B6807BAD164}"/>
              </a:ext>
            </a:extLst>
          </p:cNvPr>
          <p:cNvSpPr/>
          <p:nvPr/>
        </p:nvSpPr>
        <p:spPr>
          <a:xfrm>
            <a:off x="2161350" y="5561122"/>
            <a:ext cx="6415548" cy="5563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Respeta los horarios de dormir, comer y obligaciones domésticas.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1224FC7-A3A8-4746-BF81-4B20CE8BEDC4}"/>
              </a:ext>
            </a:extLst>
          </p:cNvPr>
          <p:cNvGrpSpPr/>
          <p:nvPr/>
        </p:nvGrpSpPr>
        <p:grpSpPr>
          <a:xfrm>
            <a:off x="1648875" y="661091"/>
            <a:ext cx="2565976" cy="1285647"/>
            <a:chOff x="1648875" y="661091"/>
            <a:chExt cx="2565976" cy="1285647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E3FD61-8082-494E-8E50-A55D31ADE5CF}"/>
                </a:ext>
              </a:extLst>
            </p:cNvPr>
            <p:cNvGrpSpPr/>
            <p:nvPr/>
          </p:nvGrpSpPr>
          <p:grpSpPr>
            <a:xfrm>
              <a:off x="1648875" y="661091"/>
              <a:ext cx="2565976" cy="1285647"/>
              <a:chOff x="1648875" y="661091"/>
              <a:chExt cx="2565976" cy="1285647"/>
            </a:xfrm>
          </p:grpSpPr>
          <p:sp>
            <p:nvSpPr>
              <p:cNvPr id="19" name="Llamada ovalada 38">
                <a:extLst>
                  <a:ext uri="{FF2B5EF4-FFF2-40B4-BE49-F238E27FC236}">
                    <a16:creationId xmlns:a16="http://schemas.microsoft.com/office/drawing/2014/main" id="{4419D433-E3D8-49FA-81A4-1F9BF2F545DB}"/>
                  </a:ext>
                </a:extLst>
              </p:cNvPr>
              <p:cNvSpPr/>
              <p:nvPr/>
            </p:nvSpPr>
            <p:spPr>
              <a:xfrm flipH="1">
                <a:off x="1648875" y="661091"/>
                <a:ext cx="2565976" cy="1164014"/>
              </a:xfrm>
              <a:prstGeom prst="wedgeEllipseCallout">
                <a:avLst>
                  <a:gd name="adj1" fmla="val 71694"/>
                  <a:gd name="adj2" fmla="val 201933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 sz="11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5" name="Imagen 4" descr="Imagen que contiene texto, dibujo, señal, negro&#10;&#10;Descripción generada automáticamente">
                <a:hlinkClick r:id="rId6"/>
                <a:extLst>
                  <a:ext uri="{FF2B5EF4-FFF2-40B4-BE49-F238E27FC236}">
                    <a16:creationId xmlns:a16="http://schemas.microsoft.com/office/drawing/2014/main" id="{10007163-6012-4D56-A9B1-B468FB05C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7638" y="895596"/>
                <a:ext cx="1348449" cy="498926"/>
              </a:xfrm>
              <a:prstGeom prst="rect">
                <a:avLst/>
              </a:prstGeom>
            </p:spPr>
          </p:pic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E99C6038-A614-4044-8079-A520760BBC4E}"/>
                  </a:ext>
                </a:extLst>
              </p:cNvPr>
              <p:cNvSpPr/>
              <p:nvPr/>
            </p:nvSpPr>
            <p:spPr>
              <a:xfrm>
                <a:off x="1914332" y="1300407"/>
                <a:ext cx="217778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200" dirty="0">
                    <a:hlinkClick r:id="rId6"/>
                  </a:rPr>
                  <a:t>http://www.twistideas.es/clientes/phonbies/</a:t>
                </a:r>
                <a:endParaRPr lang="es-ES" sz="1200" dirty="0"/>
              </a:p>
              <a:p>
                <a:pPr algn="ctr"/>
                <a:endParaRPr lang="es-ES" sz="1200" dirty="0"/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928E6BE-E9A6-4CB1-AED6-1D9A22AE81CA}"/>
                </a:ext>
              </a:extLst>
            </p:cNvPr>
            <p:cNvSpPr txBox="1"/>
            <p:nvPr/>
          </p:nvSpPr>
          <p:spPr>
            <a:xfrm>
              <a:off x="2612436" y="668115"/>
              <a:ext cx="1037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Visita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6" grpId="0" animBg="1"/>
      <p:bldP spid="17" grpId="0" animBg="1"/>
      <p:bldP spid="18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442839" y="1960355"/>
            <a:ext cx="2184045" cy="331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ocadillo nube: nube 13">
            <a:extLst>
              <a:ext uri="{FF2B5EF4-FFF2-40B4-BE49-F238E27FC236}">
                <a16:creationId xmlns:a16="http://schemas.microsoft.com/office/drawing/2014/main" id="{E6BE92C9-10CF-4669-AA06-D1E4434A0851}"/>
              </a:ext>
            </a:extLst>
          </p:cNvPr>
          <p:cNvSpPr/>
          <p:nvPr/>
        </p:nvSpPr>
        <p:spPr>
          <a:xfrm>
            <a:off x="7285660" y="1155493"/>
            <a:ext cx="2332308" cy="1164014"/>
          </a:xfrm>
          <a:prstGeom prst="cloudCallout">
            <a:avLst>
              <a:gd name="adj1" fmla="val 69504"/>
              <a:gd name="adj2" fmla="val 1345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¿Con  Sway?¿Con carteles? ¿Con vídeos?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D64E6B0-2C58-4975-88EE-323A2E90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38422" y="147647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662B266F-5F9F-448F-A3FE-2F1290D12867}"/>
              </a:ext>
            </a:extLst>
          </p:cNvPr>
          <p:cNvSpPr/>
          <p:nvPr/>
        </p:nvSpPr>
        <p:spPr>
          <a:xfrm flipH="1">
            <a:off x="3604396" y="1155493"/>
            <a:ext cx="3268351" cy="1926920"/>
          </a:xfrm>
          <a:prstGeom prst="wedgeEllipseCallout">
            <a:avLst>
              <a:gd name="adj1" fmla="val 90550"/>
              <a:gd name="adj2" fmla="val 548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¿Podrías crear una campaña publicitaria para informar  a tus compañeros  de cursos inferiores?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Llamada ovalada 38">
            <a:extLst>
              <a:ext uri="{FF2B5EF4-FFF2-40B4-BE49-F238E27FC236}">
                <a16:creationId xmlns:a16="http://schemas.microsoft.com/office/drawing/2014/main" id="{3D788FBF-5259-43A9-A16D-962883AF2289}"/>
              </a:ext>
            </a:extLst>
          </p:cNvPr>
          <p:cNvSpPr/>
          <p:nvPr/>
        </p:nvSpPr>
        <p:spPr>
          <a:xfrm flipH="1">
            <a:off x="3604392" y="3274141"/>
            <a:ext cx="3887788" cy="1926921"/>
          </a:xfrm>
          <a:prstGeom prst="wedgeEllipseCallout">
            <a:avLst>
              <a:gd name="adj1" fmla="val 84232"/>
              <a:gd name="adj2" fmla="val -5443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Sobre buenos hábitos con el uso de las tecnologías y entender como  se mueve la información en Internet</a:t>
            </a:r>
            <a:endParaRPr lang="es-E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A3119-6F84-444B-8B9D-D734EE3A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19619" y="1767128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CF3CE13-7E5C-417E-82C9-A5B3CA7E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452773" y="1476470"/>
            <a:ext cx="2624168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D119C700-1A02-4363-A3B6-55EC1F9BF68D}"/>
              </a:ext>
            </a:extLst>
          </p:cNvPr>
          <p:cNvGrpSpPr/>
          <p:nvPr/>
        </p:nvGrpSpPr>
        <p:grpSpPr>
          <a:xfrm>
            <a:off x="5528326" y="4071556"/>
            <a:ext cx="3557322" cy="1661866"/>
            <a:chOff x="5528326" y="4071556"/>
            <a:chExt cx="3557322" cy="1661866"/>
          </a:xfrm>
        </p:grpSpPr>
        <p:sp>
          <p:nvSpPr>
            <p:cNvPr id="16" name="Llamada ovalada 38">
              <a:extLst>
                <a:ext uri="{FF2B5EF4-FFF2-40B4-BE49-F238E27FC236}">
                  <a16:creationId xmlns:a16="http://schemas.microsoft.com/office/drawing/2014/main" id="{F1F0F92E-CB4C-401E-8205-82918014E214}"/>
                </a:ext>
              </a:extLst>
            </p:cNvPr>
            <p:cNvSpPr/>
            <p:nvPr/>
          </p:nvSpPr>
          <p:spPr>
            <a:xfrm flipH="1">
              <a:off x="5528326" y="4071556"/>
              <a:ext cx="3557322" cy="1661866"/>
            </a:xfrm>
            <a:prstGeom prst="wedgeEllipseCallout">
              <a:avLst>
                <a:gd name="adj1" fmla="val 90543"/>
                <a:gd name="adj2" fmla="val -8301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Llamada ovalada 38">
              <a:extLst>
                <a:ext uri="{FF2B5EF4-FFF2-40B4-BE49-F238E27FC236}">
                  <a16:creationId xmlns:a16="http://schemas.microsoft.com/office/drawing/2014/main" id="{F1FDB9E2-B3B2-4FDA-89DD-E63A5B685DF0}"/>
                </a:ext>
              </a:extLst>
            </p:cNvPr>
            <p:cNvSpPr/>
            <p:nvPr/>
          </p:nvSpPr>
          <p:spPr>
            <a:xfrm flipH="1">
              <a:off x="5528326" y="4071556"/>
              <a:ext cx="3557322" cy="1661866"/>
            </a:xfrm>
            <a:prstGeom prst="wedgeEllipseCallout">
              <a:avLst>
                <a:gd name="adj1" fmla="val 61982"/>
                <a:gd name="adj2" fmla="val -926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¡¡¡HASTA PRONTO!!!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0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EA05472-63D6-4480-8540-057D139C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949" y="2281192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E1348FA-FCA7-4EF5-96B7-708E9040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961101" y="2887289"/>
            <a:ext cx="2386801" cy="362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Llamada ovalada 38">
            <a:extLst>
              <a:ext uri="{FF2B5EF4-FFF2-40B4-BE49-F238E27FC236}">
                <a16:creationId xmlns:a16="http://schemas.microsoft.com/office/drawing/2014/main" id="{C4B5A149-9AD9-4A06-9FF2-32A609E5E82F}"/>
              </a:ext>
            </a:extLst>
          </p:cNvPr>
          <p:cNvSpPr/>
          <p:nvPr/>
        </p:nvSpPr>
        <p:spPr>
          <a:xfrm flipH="1">
            <a:off x="3910088" y="3882690"/>
            <a:ext cx="2565974" cy="1412061"/>
          </a:xfrm>
          <a:prstGeom prst="wedgeEllipseCallout">
            <a:avLst>
              <a:gd name="adj1" fmla="val 126275"/>
              <a:gd name="adj2" fmla="val -5220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¿Qué efectos tiene en la sociedad? </a:t>
            </a:r>
          </a:p>
        </p:txBody>
      </p:sp>
      <p:sp>
        <p:nvSpPr>
          <p:cNvPr id="13" name="Llamada ovalada 38">
            <a:extLst>
              <a:ext uri="{FF2B5EF4-FFF2-40B4-BE49-F238E27FC236}">
                <a16:creationId xmlns:a16="http://schemas.microsoft.com/office/drawing/2014/main" id="{1641F2AA-2CDB-4686-861F-CC0F839A647A}"/>
              </a:ext>
            </a:extLst>
          </p:cNvPr>
          <p:cNvSpPr/>
          <p:nvPr/>
        </p:nvSpPr>
        <p:spPr>
          <a:xfrm flipH="1">
            <a:off x="2627101" y="4896659"/>
            <a:ext cx="2565974" cy="1412061"/>
          </a:xfrm>
          <a:prstGeom prst="wedgeEllipseCallout">
            <a:avLst>
              <a:gd name="adj1" fmla="val 78571"/>
              <a:gd name="adj2" fmla="val -11890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y…¿en nosotros? </a:t>
            </a:r>
          </a:p>
        </p:txBody>
      </p:sp>
      <p:sp>
        <p:nvSpPr>
          <p:cNvPr id="15" name="Llamada ovalada 38">
            <a:extLst>
              <a:ext uri="{FF2B5EF4-FFF2-40B4-BE49-F238E27FC236}">
                <a16:creationId xmlns:a16="http://schemas.microsoft.com/office/drawing/2014/main" id="{92C04637-3EFF-418B-B303-408527F2332D}"/>
              </a:ext>
            </a:extLst>
          </p:cNvPr>
          <p:cNvSpPr/>
          <p:nvPr/>
        </p:nvSpPr>
        <p:spPr>
          <a:xfrm flipH="1">
            <a:off x="3182482" y="2281192"/>
            <a:ext cx="2565974" cy="1412061"/>
          </a:xfrm>
          <a:prstGeom prst="wedgeEllipseCallout">
            <a:avLst>
              <a:gd name="adj1" fmla="val 99205"/>
              <a:gd name="adj2" fmla="val 4177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¿Para qué lo usas? </a:t>
            </a:r>
          </a:p>
        </p:txBody>
      </p:sp>
      <p:sp>
        <p:nvSpPr>
          <p:cNvPr id="2" name="Bocadillo nube: nube 1">
            <a:extLst>
              <a:ext uri="{FF2B5EF4-FFF2-40B4-BE49-F238E27FC236}">
                <a16:creationId xmlns:a16="http://schemas.microsoft.com/office/drawing/2014/main" id="{10EE490A-C829-46D3-BC76-DC9B973B3B75}"/>
              </a:ext>
            </a:extLst>
          </p:cNvPr>
          <p:cNvSpPr/>
          <p:nvPr/>
        </p:nvSpPr>
        <p:spPr>
          <a:xfrm>
            <a:off x="7773282" y="1431235"/>
            <a:ext cx="2743200" cy="1456054"/>
          </a:xfrm>
          <a:prstGeom prst="cloudCallout">
            <a:avLst>
              <a:gd name="adj1" fmla="val 49215"/>
              <a:gd name="adj2" fmla="val 1325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STHupo" panose="02010800040101010101" pitchFamily="2" charset="-122"/>
              </a:rPr>
              <a:t>¡¡¡</a:t>
            </a:r>
            <a:r>
              <a:rPr lang="es-ES" dirty="0" err="1">
                <a:solidFill>
                  <a:schemeClr val="tx1"/>
                </a:solidFill>
                <a:latin typeface="Century Gothic" panose="020B0502020202020204" pitchFamily="34" charset="0"/>
                <a:ea typeface="STHupo" panose="02010800040101010101" pitchFamily="2" charset="-122"/>
              </a:rPr>
              <a:t>Uhmmm</a:t>
            </a:r>
            <a:r>
              <a:rPr lang="es-ES" dirty="0">
                <a:solidFill>
                  <a:schemeClr val="tx1"/>
                </a:solidFill>
                <a:latin typeface="Century Gothic" panose="020B0502020202020204" pitchFamily="34" charset="0"/>
                <a:ea typeface="STHupo" panose="02010800040101010101" pitchFamily="2" charset="-122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9316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D5C4D71-DA12-4589-81C4-9B68D3BD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Llamada ovalada 38">
            <a:extLst>
              <a:ext uri="{FF2B5EF4-FFF2-40B4-BE49-F238E27FC236}">
                <a16:creationId xmlns:a16="http://schemas.microsoft.com/office/drawing/2014/main" id="{90194CCB-C9EC-4307-AEBA-7A91BB04D4A0}"/>
              </a:ext>
            </a:extLst>
          </p:cNvPr>
          <p:cNvSpPr/>
          <p:nvPr/>
        </p:nvSpPr>
        <p:spPr>
          <a:xfrm flipH="1">
            <a:off x="3459637" y="1798746"/>
            <a:ext cx="3480021" cy="1727293"/>
          </a:xfrm>
          <a:prstGeom prst="wedgeEllipseCallout">
            <a:avLst>
              <a:gd name="adj1" fmla="val 99205"/>
              <a:gd name="adj2" fmla="val 4177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Una de las utilidades más importantes que se da a internet es la dar y recibir información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DA7443B-D206-4B9E-B853-25D252A7E8B3}"/>
              </a:ext>
            </a:extLst>
          </p:cNvPr>
          <p:cNvGrpSpPr/>
          <p:nvPr/>
        </p:nvGrpSpPr>
        <p:grpSpPr>
          <a:xfrm>
            <a:off x="3378616" y="3610847"/>
            <a:ext cx="3502658" cy="2074700"/>
            <a:chOff x="3378616" y="3610847"/>
            <a:chExt cx="3502658" cy="2074700"/>
          </a:xfrm>
        </p:grpSpPr>
        <p:sp>
          <p:nvSpPr>
            <p:cNvPr id="16" name="Llamada ovalada 38">
              <a:extLst>
                <a:ext uri="{FF2B5EF4-FFF2-40B4-BE49-F238E27FC236}">
                  <a16:creationId xmlns:a16="http://schemas.microsoft.com/office/drawing/2014/main" id="{E88F3DFE-A9E4-46B9-AAE9-878DFCE98269}"/>
                </a:ext>
              </a:extLst>
            </p:cNvPr>
            <p:cNvSpPr/>
            <p:nvPr/>
          </p:nvSpPr>
          <p:spPr>
            <a:xfrm flipH="1">
              <a:off x="3378616" y="3610847"/>
              <a:ext cx="3502658" cy="2074700"/>
            </a:xfrm>
            <a:prstGeom prst="wedgeEllipseCallout">
              <a:avLst>
                <a:gd name="adj1" fmla="val 91208"/>
                <a:gd name="adj2" fmla="val -53359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4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En el uso de internet  se produce lo que vamos a llamar el ciclo de 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1D83102-4444-4156-8861-70C27423AAA0}"/>
                </a:ext>
              </a:extLst>
            </p:cNvPr>
            <p:cNvSpPr txBox="1"/>
            <p:nvPr/>
          </p:nvSpPr>
          <p:spPr>
            <a:xfrm>
              <a:off x="3649753" y="4965840"/>
              <a:ext cx="30299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>
                  <a:latin typeface="Century Gothic" panose="020B0502020202020204" pitchFamily="34" charset="0"/>
                </a:rPr>
                <a:t>DE</a:t>
              </a:r>
              <a:r>
                <a:rPr lang="es-ES" sz="1200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2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INFORMACIÓN</a:t>
              </a:r>
              <a:r>
                <a:rPr lang="es-ES" sz="1200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200" dirty="0">
                  <a:latin typeface="Century Gothic" panose="020B0502020202020204" pitchFamily="34" charset="0"/>
                </a:rPr>
                <a:t>A LA </a:t>
              </a:r>
              <a:r>
                <a:rPr lang="es-ES" sz="1200" dirty="0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DEPENDENCIA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66ADFE3-E898-4F98-964D-02431A6B706C}"/>
              </a:ext>
            </a:extLst>
          </p:cNvPr>
          <p:cNvGrpSpPr/>
          <p:nvPr/>
        </p:nvGrpSpPr>
        <p:grpSpPr>
          <a:xfrm>
            <a:off x="6331585" y="2327684"/>
            <a:ext cx="5432111" cy="2703924"/>
            <a:chOff x="4593172" y="3129168"/>
            <a:chExt cx="7270619" cy="3434519"/>
          </a:xfrm>
        </p:grpSpPr>
        <p:sp>
          <p:nvSpPr>
            <p:cNvPr id="23" name="Arco 22">
              <a:extLst>
                <a:ext uri="{FF2B5EF4-FFF2-40B4-BE49-F238E27FC236}">
                  <a16:creationId xmlns:a16="http://schemas.microsoft.com/office/drawing/2014/main" id="{E11202FB-31D9-4EAF-AC57-4E935B8F2535}"/>
                </a:ext>
              </a:extLst>
            </p:cNvPr>
            <p:cNvSpPr/>
            <p:nvPr/>
          </p:nvSpPr>
          <p:spPr>
            <a:xfrm>
              <a:off x="6332797" y="3227233"/>
              <a:ext cx="3179928" cy="3179928"/>
            </a:xfrm>
            <a:prstGeom prst="arc">
              <a:avLst/>
            </a:prstGeom>
            <a:ln w="282575">
              <a:solidFill>
                <a:srgbClr val="728C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>
                <a:latin typeface="Century Gothic" panose="020B0502020202020204" pitchFamily="34" charset="0"/>
              </a:endParaRPr>
            </a:p>
          </p:txBody>
        </p:sp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DC666793-BFBC-423E-9F99-61FBDF42F19D}"/>
                </a:ext>
              </a:extLst>
            </p:cNvPr>
            <p:cNvSpPr/>
            <p:nvPr/>
          </p:nvSpPr>
          <p:spPr>
            <a:xfrm>
              <a:off x="6851411" y="3391005"/>
              <a:ext cx="2661314" cy="2661314"/>
            </a:xfrm>
            <a:prstGeom prst="arc">
              <a:avLst>
                <a:gd name="adj1" fmla="val 23589"/>
                <a:gd name="adj2" fmla="val 5419754"/>
              </a:avLst>
            </a:prstGeom>
            <a:ln w="282575">
              <a:solidFill>
                <a:srgbClr val="D1DB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>
                <a:latin typeface="Century Gothic" panose="020B0502020202020204" pitchFamily="34" charset="0"/>
              </a:endParaRPr>
            </a:p>
          </p:txBody>
        </p:sp>
        <p:sp>
          <p:nvSpPr>
            <p:cNvPr id="26" name="Arco 25">
              <a:extLst>
                <a:ext uri="{FF2B5EF4-FFF2-40B4-BE49-F238E27FC236}">
                  <a16:creationId xmlns:a16="http://schemas.microsoft.com/office/drawing/2014/main" id="{BB82F46D-3E88-493A-99AF-4A8A9F2A67D7}"/>
                </a:ext>
              </a:extLst>
            </p:cNvPr>
            <p:cNvSpPr/>
            <p:nvPr/>
          </p:nvSpPr>
          <p:spPr>
            <a:xfrm>
              <a:off x="6974240" y="3636664"/>
              <a:ext cx="2415655" cy="2415655"/>
            </a:xfrm>
            <a:prstGeom prst="arc">
              <a:avLst>
                <a:gd name="adj1" fmla="val 5328093"/>
                <a:gd name="adj2" fmla="val 10777887"/>
              </a:avLst>
            </a:prstGeom>
            <a:ln w="282575">
              <a:solidFill>
                <a:srgbClr val="A9B9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>
                <a:latin typeface="Century Gothic" panose="020B0502020202020204" pitchFamily="34" charset="0"/>
              </a:endParaRPr>
            </a:p>
          </p:txBody>
        </p:sp>
        <p:sp>
          <p:nvSpPr>
            <p:cNvPr id="27" name="Arco 26">
              <a:extLst>
                <a:ext uri="{FF2B5EF4-FFF2-40B4-BE49-F238E27FC236}">
                  <a16:creationId xmlns:a16="http://schemas.microsoft.com/office/drawing/2014/main" id="{92A46708-9A31-4D95-857B-6847F120C002}"/>
                </a:ext>
              </a:extLst>
            </p:cNvPr>
            <p:cNvSpPr/>
            <p:nvPr/>
          </p:nvSpPr>
          <p:spPr>
            <a:xfrm>
              <a:off x="6974240" y="3902794"/>
              <a:ext cx="1883393" cy="1883393"/>
            </a:xfrm>
            <a:prstGeom prst="arc">
              <a:avLst>
                <a:gd name="adj1" fmla="val 10664257"/>
                <a:gd name="adj2" fmla="val 16200105"/>
              </a:avLst>
            </a:prstGeom>
            <a:ln w="282575">
              <a:solidFill>
                <a:srgbClr val="E8ED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>
                <a:latin typeface="Century Gothic" panose="020B0502020202020204" pitchFamily="34" charset="0"/>
              </a:endParaRPr>
            </a:p>
          </p:txBody>
        </p:sp>
        <p:sp>
          <p:nvSpPr>
            <p:cNvPr id="28" name="Arco 27">
              <a:extLst>
                <a:ext uri="{FF2B5EF4-FFF2-40B4-BE49-F238E27FC236}">
                  <a16:creationId xmlns:a16="http://schemas.microsoft.com/office/drawing/2014/main" id="{857599B3-394A-41F8-9779-BE5800552DB7}"/>
                </a:ext>
              </a:extLst>
            </p:cNvPr>
            <p:cNvSpPr/>
            <p:nvPr/>
          </p:nvSpPr>
          <p:spPr>
            <a:xfrm>
              <a:off x="7194307" y="3902794"/>
              <a:ext cx="1286305" cy="1286305"/>
            </a:xfrm>
            <a:prstGeom prst="arc">
              <a:avLst>
                <a:gd name="adj1" fmla="val 16284358"/>
                <a:gd name="adj2" fmla="val 5471460"/>
              </a:avLst>
            </a:prstGeom>
            <a:ln w="282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>
                <a:latin typeface="Century Gothic" panose="020B0502020202020204" pitchFamily="34" charset="0"/>
              </a:endParaRPr>
            </a:p>
          </p:txBody>
        </p:sp>
        <p:sp>
          <p:nvSpPr>
            <p:cNvPr id="29" name="Arco 28">
              <a:extLst>
                <a:ext uri="{FF2B5EF4-FFF2-40B4-BE49-F238E27FC236}">
                  <a16:creationId xmlns:a16="http://schemas.microsoft.com/office/drawing/2014/main" id="{DBB68B20-9018-4A07-B8EA-46AC8C4939B0}"/>
                </a:ext>
              </a:extLst>
            </p:cNvPr>
            <p:cNvSpPr/>
            <p:nvPr/>
          </p:nvSpPr>
          <p:spPr>
            <a:xfrm>
              <a:off x="7438266" y="4243992"/>
              <a:ext cx="955340" cy="955340"/>
            </a:xfrm>
            <a:prstGeom prst="arc">
              <a:avLst>
                <a:gd name="adj1" fmla="val 5255159"/>
                <a:gd name="adj2" fmla="val 11481425"/>
              </a:avLst>
            </a:prstGeom>
            <a:ln w="282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sz="1100">
                <a:latin typeface="Century Gothic" panose="020B0502020202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1A848195-4376-40E1-B9AC-7E56D58081D8}"/>
                </a:ext>
              </a:extLst>
            </p:cNvPr>
            <p:cNvSpPr txBox="1"/>
            <p:nvPr/>
          </p:nvSpPr>
          <p:spPr>
            <a:xfrm>
              <a:off x="10119198" y="3129168"/>
              <a:ext cx="12041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Century Gothic" panose="020B0502020202020204" pitchFamily="34" charset="0"/>
                </a:rPr>
                <a:t>INFORMACIÓN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D4C5DFF0-76A7-42E7-B918-D3088AC8E198}"/>
                </a:ext>
              </a:extLst>
            </p:cNvPr>
            <p:cNvSpPr txBox="1"/>
            <p:nvPr/>
          </p:nvSpPr>
          <p:spPr>
            <a:xfrm>
              <a:off x="10119198" y="5682986"/>
              <a:ext cx="10262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Century Gothic" panose="020B0502020202020204" pitchFamily="34" charset="0"/>
                </a:rPr>
                <a:t>ATRACCIÓN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0B80ADC-27B6-4BDA-A835-3666CD5F4406}"/>
                </a:ext>
              </a:extLst>
            </p:cNvPr>
            <p:cNvSpPr txBox="1"/>
            <p:nvPr/>
          </p:nvSpPr>
          <p:spPr>
            <a:xfrm>
              <a:off x="4978033" y="6200759"/>
              <a:ext cx="1172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Century Gothic" panose="020B0502020202020204" pitchFamily="34" charset="0"/>
                </a:rPr>
                <a:t>VINCULACIÓN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6B39D90-F1DA-412D-A4A6-D0AF4BA0086F}"/>
                </a:ext>
              </a:extLst>
            </p:cNvPr>
            <p:cNvSpPr txBox="1"/>
            <p:nvPr/>
          </p:nvSpPr>
          <p:spPr>
            <a:xfrm>
              <a:off x="4692555" y="3577426"/>
              <a:ext cx="11079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Century Gothic" panose="020B0502020202020204" pitchFamily="34" charset="0"/>
                </a:rPr>
                <a:t>FIDELIZACIÓN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4C5EBDD-429E-4A6B-B476-316FA6973AA6}"/>
                </a:ext>
              </a:extLst>
            </p:cNvPr>
            <p:cNvSpPr txBox="1"/>
            <p:nvPr/>
          </p:nvSpPr>
          <p:spPr>
            <a:xfrm>
              <a:off x="6909773" y="3322589"/>
              <a:ext cx="1162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latin typeface="Century Gothic" panose="020B0502020202020204" pitchFamily="34" charset="0"/>
                </a:rPr>
                <a:t>DEPENDENCIA</a:t>
              </a:r>
            </a:p>
          </p:txBody>
        </p: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E66E8662-76E6-402F-A282-9F86EBC937C6}"/>
                </a:ext>
              </a:extLst>
            </p:cNvPr>
            <p:cNvCxnSpPr/>
            <p:nvPr/>
          </p:nvCxnSpPr>
          <p:spPr>
            <a:xfrm flipV="1">
              <a:off x="9338168" y="3498500"/>
              <a:ext cx="611826" cy="572361"/>
            </a:xfrm>
            <a:prstGeom prst="line">
              <a:avLst/>
            </a:prstGeom>
            <a:ln w="381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BDAE4E4D-C316-4C20-AC3B-08CC84A79503}"/>
                </a:ext>
              </a:extLst>
            </p:cNvPr>
            <p:cNvCxnSpPr/>
            <p:nvPr/>
          </p:nvCxnSpPr>
          <p:spPr>
            <a:xfrm>
              <a:off x="9936346" y="3498500"/>
              <a:ext cx="192744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27F2BA57-FF33-45EF-B745-705EB8D8A5E8}"/>
                </a:ext>
              </a:extLst>
            </p:cNvPr>
            <p:cNvCxnSpPr/>
            <p:nvPr/>
          </p:nvCxnSpPr>
          <p:spPr>
            <a:xfrm>
              <a:off x="9007758" y="5703894"/>
              <a:ext cx="928588" cy="348424"/>
            </a:xfrm>
            <a:prstGeom prst="line">
              <a:avLst/>
            </a:prstGeom>
            <a:ln w="381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82188BC4-622A-4118-BED0-48A6CDE65338}"/>
                </a:ext>
              </a:extLst>
            </p:cNvPr>
            <p:cNvCxnSpPr/>
            <p:nvPr/>
          </p:nvCxnSpPr>
          <p:spPr>
            <a:xfrm>
              <a:off x="9936346" y="6052319"/>
              <a:ext cx="192744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A09ADA1A-AAF7-4DD8-8526-2266583BDCE4}"/>
                </a:ext>
              </a:extLst>
            </p:cNvPr>
            <p:cNvCxnSpPr/>
            <p:nvPr/>
          </p:nvCxnSpPr>
          <p:spPr>
            <a:xfrm flipH="1">
              <a:off x="6909773" y="5902613"/>
              <a:ext cx="656340" cy="661074"/>
            </a:xfrm>
            <a:prstGeom prst="line">
              <a:avLst/>
            </a:prstGeom>
            <a:ln w="381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C4F89520-56E1-4EDD-9C9D-925F7C109204}"/>
                </a:ext>
              </a:extLst>
            </p:cNvPr>
            <p:cNvCxnSpPr/>
            <p:nvPr/>
          </p:nvCxnSpPr>
          <p:spPr>
            <a:xfrm>
              <a:off x="4982328" y="6563687"/>
              <a:ext cx="192744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E60CB043-8DBA-4A48-AC0C-D31632C648EF}"/>
                </a:ext>
              </a:extLst>
            </p:cNvPr>
            <p:cNvCxnSpPr/>
            <p:nvPr/>
          </p:nvCxnSpPr>
          <p:spPr>
            <a:xfrm flipH="1" flipV="1">
              <a:off x="6520617" y="3934800"/>
              <a:ext cx="606996" cy="350588"/>
            </a:xfrm>
            <a:prstGeom prst="line">
              <a:avLst/>
            </a:prstGeom>
            <a:ln w="381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E5C88CE9-84E9-4F50-A603-E04E6DAA1DCF}"/>
                </a:ext>
              </a:extLst>
            </p:cNvPr>
            <p:cNvCxnSpPr/>
            <p:nvPr/>
          </p:nvCxnSpPr>
          <p:spPr>
            <a:xfrm>
              <a:off x="4593172" y="3946758"/>
              <a:ext cx="192744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F38F22C1-6B96-4770-ACA8-75A838384B97}"/>
                </a:ext>
              </a:extLst>
            </p:cNvPr>
            <p:cNvCxnSpPr/>
            <p:nvPr/>
          </p:nvCxnSpPr>
          <p:spPr>
            <a:xfrm flipV="1">
              <a:off x="8446342" y="3691921"/>
              <a:ext cx="285353" cy="514861"/>
            </a:xfrm>
            <a:prstGeom prst="line">
              <a:avLst/>
            </a:prstGeom>
            <a:ln w="38100">
              <a:solidFill>
                <a:srgbClr val="C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EB39455F-9699-46ED-AEC4-EC5832987454}"/>
                </a:ext>
              </a:extLst>
            </p:cNvPr>
            <p:cNvCxnSpPr/>
            <p:nvPr/>
          </p:nvCxnSpPr>
          <p:spPr>
            <a:xfrm>
              <a:off x="6804250" y="3691921"/>
              <a:ext cx="192744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3">
            <a:extLst>
              <a:ext uri="{FF2B5EF4-FFF2-40B4-BE49-F238E27FC236}">
                <a16:creationId xmlns:a16="http://schemas.microsoft.com/office/drawing/2014/main" id="{8C4C995F-015C-4EAC-BB51-8001ED654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810489" y="2611453"/>
            <a:ext cx="1166544" cy="17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Bocadillo nube: nube 2">
            <a:extLst>
              <a:ext uri="{FF2B5EF4-FFF2-40B4-BE49-F238E27FC236}">
                <a16:creationId xmlns:a16="http://schemas.microsoft.com/office/drawing/2014/main" id="{86301838-493B-411B-86EC-1F1F41C5C03F}"/>
              </a:ext>
            </a:extLst>
          </p:cNvPr>
          <p:cNvSpPr/>
          <p:nvPr/>
        </p:nvSpPr>
        <p:spPr>
          <a:xfrm>
            <a:off x="7775482" y="5058901"/>
            <a:ext cx="2321258" cy="883062"/>
          </a:xfrm>
          <a:prstGeom prst="cloudCallout">
            <a:avLst>
              <a:gd name="adj1" fmla="val 69591"/>
              <a:gd name="adj2" fmla="val 297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¡Qué cosa más rara!</a:t>
            </a:r>
          </a:p>
        </p:txBody>
      </p:sp>
    </p:spTree>
    <p:extLst>
      <p:ext uri="{BB962C8B-B14F-4D97-AF65-F5344CB8AC3E}">
        <p14:creationId xmlns:p14="http://schemas.microsoft.com/office/powerpoint/2010/main" val="840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04024 0.312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D5C4D71-DA12-4589-81C4-9B68D3BD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Llamada ovalada 38">
            <a:extLst>
              <a:ext uri="{FF2B5EF4-FFF2-40B4-BE49-F238E27FC236}">
                <a16:creationId xmlns:a16="http://schemas.microsoft.com/office/drawing/2014/main" id="{90194CCB-C9EC-4307-AEBA-7A91BB04D4A0}"/>
              </a:ext>
            </a:extLst>
          </p:cNvPr>
          <p:cNvSpPr/>
          <p:nvPr/>
        </p:nvSpPr>
        <p:spPr>
          <a:xfrm flipH="1">
            <a:off x="3307461" y="3526040"/>
            <a:ext cx="2673397" cy="1257996"/>
          </a:xfrm>
          <a:prstGeom prst="wedgeEllipseCallout">
            <a:avLst>
              <a:gd name="adj1" fmla="val 86638"/>
              <a:gd name="adj2" fmla="val -5336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¿Tú cómo te informas de lo que pasa en el mundo?</a:t>
            </a:r>
          </a:p>
        </p:txBody>
      </p:sp>
      <p:sp>
        <p:nvSpPr>
          <p:cNvPr id="45" name="Llamada ovalada 38">
            <a:extLst>
              <a:ext uri="{FF2B5EF4-FFF2-40B4-BE49-F238E27FC236}">
                <a16:creationId xmlns:a16="http://schemas.microsoft.com/office/drawing/2014/main" id="{BB15C503-FEDE-44E7-A458-A0946FAD29D7}"/>
              </a:ext>
            </a:extLst>
          </p:cNvPr>
          <p:cNvSpPr/>
          <p:nvPr/>
        </p:nvSpPr>
        <p:spPr>
          <a:xfrm flipH="1">
            <a:off x="3612037" y="1951146"/>
            <a:ext cx="3480021" cy="1727293"/>
          </a:xfrm>
          <a:prstGeom prst="wedgeEllipseCallout">
            <a:avLst>
              <a:gd name="adj1" fmla="val 99205"/>
              <a:gd name="adj2" fmla="val 4177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Sabías que 6 de cada 10 personas se informa por las redes sociales</a:t>
            </a:r>
          </a:p>
        </p:txBody>
      </p:sp>
      <p:pic>
        <p:nvPicPr>
          <p:cNvPr id="7" name="Imagen 6" descr="Imagen que contiene alimentos, cuarto&#10;&#10;Descripción generada automáticamente">
            <a:extLst>
              <a:ext uri="{FF2B5EF4-FFF2-40B4-BE49-F238E27FC236}">
                <a16:creationId xmlns:a16="http://schemas.microsoft.com/office/drawing/2014/main" id="{996493F9-4756-4676-8DA1-0E115B3E1F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23" y="4802387"/>
            <a:ext cx="1927148" cy="155654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D6CA423-8991-4164-AB82-60AD1D69A650}"/>
              </a:ext>
            </a:extLst>
          </p:cNvPr>
          <p:cNvGrpSpPr/>
          <p:nvPr/>
        </p:nvGrpSpPr>
        <p:grpSpPr>
          <a:xfrm>
            <a:off x="7845400" y="362308"/>
            <a:ext cx="3954480" cy="6327463"/>
            <a:chOff x="7882081" y="357601"/>
            <a:chExt cx="3954480" cy="632746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402E9A1-3B19-480E-B7B6-9366C435B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8787" y="357601"/>
              <a:ext cx="3133073" cy="6142797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A94C23C-A7CD-4A40-8AC6-A78ECE2E1816}"/>
                </a:ext>
              </a:extLst>
            </p:cNvPr>
            <p:cNvSpPr txBox="1"/>
            <p:nvPr/>
          </p:nvSpPr>
          <p:spPr>
            <a:xfrm>
              <a:off x="7882081" y="6315732"/>
              <a:ext cx="3954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Las TIC y su influencia en la socialización de adolescentes.</a:t>
              </a:r>
              <a:r>
                <a:rPr lang="es-ES" dirty="0"/>
                <a:t> </a:t>
              </a:r>
              <a:r>
                <a:rPr lang="es-ES" sz="1100" dirty="0"/>
                <a:t>FAD, 2018</a:t>
              </a:r>
              <a:endParaRPr lang="es-ES" sz="1000" dirty="0"/>
            </a:p>
          </p:txBody>
        </p:sp>
      </p:grpSp>
      <p:pic>
        <p:nvPicPr>
          <p:cNvPr id="47" name="Picture 3">
            <a:extLst>
              <a:ext uri="{FF2B5EF4-FFF2-40B4-BE49-F238E27FC236}">
                <a16:creationId xmlns:a16="http://schemas.microsoft.com/office/drawing/2014/main" id="{4A8AD05A-DBFB-4410-A60E-79451619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64004" y="2989875"/>
            <a:ext cx="2386801" cy="362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6151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5648B17-BE34-4482-939A-72393C64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lamada ovalada 38">
            <a:extLst>
              <a:ext uri="{FF2B5EF4-FFF2-40B4-BE49-F238E27FC236}">
                <a16:creationId xmlns:a16="http://schemas.microsoft.com/office/drawing/2014/main" id="{F0E77AB3-9339-4294-8061-7104DD3D1CF0}"/>
              </a:ext>
            </a:extLst>
          </p:cNvPr>
          <p:cNvSpPr/>
          <p:nvPr/>
        </p:nvSpPr>
        <p:spPr>
          <a:xfrm flipH="1">
            <a:off x="3612037" y="1951146"/>
            <a:ext cx="2789170" cy="1727293"/>
          </a:xfrm>
          <a:prstGeom prst="wedgeEllipseCallout">
            <a:avLst>
              <a:gd name="adj1" fmla="val 103394"/>
              <a:gd name="adj2" fmla="val 6786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¿Hablamos de  la información en internet?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D3DCEF-1CD1-4304-9D5F-CEF78475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880850" y="2132090"/>
            <a:ext cx="2386801" cy="362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F6F83018-16F3-4A69-B0F0-7A60F108A889}"/>
              </a:ext>
            </a:extLst>
          </p:cNvPr>
          <p:cNvSpPr/>
          <p:nvPr/>
        </p:nvSpPr>
        <p:spPr>
          <a:xfrm>
            <a:off x="7460972" y="770895"/>
            <a:ext cx="2950923" cy="1032913"/>
          </a:xfrm>
          <a:prstGeom prst="cloudCallout">
            <a:avLst>
              <a:gd name="adj1" fmla="val 60881"/>
              <a:gd name="adj2" fmla="val 2343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Pues yo creo que….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Bocadillo nube: nube 12">
            <a:extLst>
              <a:ext uri="{FF2B5EF4-FFF2-40B4-BE49-F238E27FC236}">
                <a16:creationId xmlns:a16="http://schemas.microsoft.com/office/drawing/2014/main" id="{14BB46E9-EB5E-4F90-8852-B2458502455A}"/>
              </a:ext>
            </a:extLst>
          </p:cNvPr>
          <p:cNvSpPr/>
          <p:nvPr/>
        </p:nvSpPr>
        <p:spPr>
          <a:xfrm>
            <a:off x="6145421" y="1849703"/>
            <a:ext cx="4266474" cy="2049004"/>
          </a:xfrm>
          <a:prstGeom prst="cloudCallout">
            <a:avLst>
              <a:gd name="adj1" fmla="val 57650"/>
              <a:gd name="adj2" fmla="val 4359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1400" dirty="0">
                <a:solidFill>
                  <a:srgbClr val="222222"/>
                </a:solidFill>
                <a:latin typeface="Century Gothic" panose="020B0502020202020204" pitchFamily="34" charset="0"/>
              </a:rPr>
              <a:t>Información es  el conjunto organizado de </a:t>
            </a:r>
            <a:r>
              <a:rPr lang="es-ES" sz="1400" dirty="0">
                <a:solidFill>
                  <a:srgbClr val="0645AD"/>
                </a:solidFill>
                <a:latin typeface="Century Gothic" panose="020B0502020202020204" pitchFamily="34" charset="0"/>
              </a:rPr>
              <a:t>datos</a:t>
            </a:r>
            <a:r>
              <a:rPr lang="es-ES" sz="1400" dirty="0">
                <a:solidFill>
                  <a:srgbClr val="222222"/>
                </a:solidFill>
                <a:latin typeface="Century Gothic" panose="020B0502020202020204" pitchFamily="34" charset="0"/>
              </a:rPr>
              <a:t> procesados que constituyen un </a:t>
            </a:r>
            <a:r>
              <a:rPr lang="es-ES" sz="1400" dirty="0">
                <a:solidFill>
                  <a:srgbClr val="0645AD"/>
                </a:solidFill>
                <a:latin typeface="Century Gothic" panose="020B0502020202020204" pitchFamily="34" charset="0"/>
              </a:rPr>
              <a:t>mensaje</a:t>
            </a:r>
            <a:r>
              <a:rPr lang="es-ES" sz="1400" dirty="0">
                <a:solidFill>
                  <a:srgbClr val="222222"/>
                </a:solidFill>
                <a:latin typeface="Century Gothic" panose="020B0502020202020204" pitchFamily="34" charset="0"/>
              </a:rPr>
              <a:t> que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cambia el estado de conocimiento </a:t>
            </a:r>
            <a:r>
              <a:rPr lang="es-ES" sz="1400" dirty="0">
                <a:solidFill>
                  <a:srgbClr val="222222"/>
                </a:solidFill>
                <a:latin typeface="Century Gothic" panose="020B0502020202020204" pitchFamily="34" charset="0"/>
              </a:rPr>
              <a:t>de quien lo recibe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3603893-C91A-4AB6-BDF2-B6E11EE42EB1}"/>
              </a:ext>
            </a:extLst>
          </p:cNvPr>
          <p:cNvSpPr/>
          <p:nvPr/>
        </p:nvSpPr>
        <p:spPr>
          <a:xfrm>
            <a:off x="1407148" y="655873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DCC60D95-3A9B-47C6-B6C7-586D416AC64D}"/>
              </a:ext>
            </a:extLst>
          </p:cNvPr>
          <p:cNvSpPr/>
          <p:nvPr/>
        </p:nvSpPr>
        <p:spPr>
          <a:xfrm>
            <a:off x="5495963" y="4210731"/>
            <a:ext cx="4266474" cy="2049004"/>
          </a:xfrm>
          <a:prstGeom prst="cloudCallout">
            <a:avLst>
              <a:gd name="adj1" fmla="val 72488"/>
              <a:gd name="adj2" fmla="val -703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¿Podrá cambiar también las emociones?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F3F40FE-6440-4AFC-8202-22E2255EB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625091" y="2383011"/>
            <a:ext cx="2386801" cy="362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VIDEO PLAN DE SEGURIDAD_x264">
            <a:hlinkClick r:id="" action="ppaction://media"/>
            <a:extLst>
              <a:ext uri="{FF2B5EF4-FFF2-40B4-BE49-F238E27FC236}">
                <a16:creationId xmlns:a16="http://schemas.microsoft.com/office/drawing/2014/main" id="{A36B56FE-5C9C-4875-BD5C-AC344970F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2365" y="1559934"/>
            <a:ext cx="6643688" cy="414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Llamada ovalada 38">
            <a:extLst>
              <a:ext uri="{FF2B5EF4-FFF2-40B4-BE49-F238E27FC236}">
                <a16:creationId xmlns:a16="http://schemas.microsoft.com/office/drawing/2014/main" id="{CBAA9A12-5571-421F-BE9E-76103DC35E99}"/>
              </a:ext>
            </a:extLst>
          </p:cNvPr>
          <p:cNvSpPr/>
          <p:nvPr/>
        </p:nvSpPr>
        <p:spPr>
          <a:xfrm flipH="1">
            <a:off x="3882452" y="1154243"/>
            <a:ext cx="3024785" cy="1842175"/>
          </a:xfrm>
          <a:prstGeom prst="wedgeEllipseCallout">
            <a:avLst>
              <a:gd name="adj1" fmla="val 118625"/>
              <a:gd name="adj2" fmla="val 9053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¿Pero todo lo que nos  llega es información?</a:t>
            </a:r>
          </a:p>
        </p:txBody>
      </p:sp>
    </p:spTree>
    <p:extLst>
      <p:ext uri="{BB962C8B-B14F-4D97-AF65-F5344CB8AC3E}">
        <p14:creationId xmlns:p14="http://schemas.microsoft.com/office/powerpoint/2010/main" val="313129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5C1C3E2D-8B98-4E65-B02D-60EB5BE07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1620" r="10961" b="14378"/>
          <a:stretch/>
        </p:blipFill>
        <p:spPr bwMode="auto">
          <a:xfrm>
            <a:off x="2574032" y="105261"/>
            <a:ext cx="1593396" cy="11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0D8BB6A-8311-424A-8C00-109F1C58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" y="-101934"/>
            <a:ext cx="2565975" cy="16618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51CAC6-83A6-49A5-BDE0-E69AE39D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3470" y="2035925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F8EB11E-3163-46A8-AFB0-1EECECF8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265340" y="1557700"/>
            <a:ext cx="2927987" cy="444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99AAD79D-DAFB-49AC-A417-0ABFD7137F02}"/>
              </a:ext>
            </a:extLst>
          </p:cNvPr>
          <p:cNvSpPr/>
          <p:nvPr/>
        </p:nvSpPr>
        <p:spPr>
          <a:xfrm>
            <a:off x="8024574" y="281222"/>
            <a:ext cx="3271436" cy="1576534"/>
          </a:xfrm>
          <a:prstGeom prst="cloudCallout">
            <a:avLst>
              <a:gd name="adj1" fmla="val 18519"/>
              <a:gd name="adj2" fmla="val 1522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222222"/>
                </a:solidFill>
                <a:latin typeface="Century Gothic" panose="020B0502020202020204" pitchFamily="34" charset="0"/>
              </a:rPr>
              <a:t>Entonces, ¿cómo consigo tener un espíritu crítico con la información que recibo todos los días?</a:t>
            </a:r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0ADF888-77E3-4411-A3A4-68266BCB73E6}"/>
              </a:ext>
            </a:extLst>
          </p:cNvPr>
          <p:cNvGrpSpPr/>
          <p:nvPr/>
        </p:nvGrpSpPr>
        <p:grpSpPr>
          <a:xfrm>
            <a:off x="2044505" y="755292"/>
            <a:ext cx="8021982" cy="5984958"/>
            <a:chOff x="2044505" y="755292"/>
            <a:chExt cx="8021982" cy="5984958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672E969-2116-48CE-A4A9-B4E6823D5CDC}"/>
                </a:ext>
              </a:extLst>
            </p:cNvPr>
            <p:cNvSpPr/>
            <p:nvPr/>
          </p:nvSpPr>
          <p:spPr>
            <a:xfrm>
              <a:off x="2985093" y="794547"/>
              <a:ext cx="5984573" cy="5945703"/>
            </a:xfrm>
            <a:prstGeom prst="ellipse">
              <a:avLst/>
            </a:prstGeom>
            <a:solidFill>
              <a:srgbClr val="F9B23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659375EF-1012-417B-883B-AE38D3816DF9}"/>
                </a:ext>
              </a:extLst>
            </p:cNvPr>
            <p:cNvSpPr/>
            <p:nvPr/>
          </p:nvSpPr>
          <p:spPr>
            <a:xfrm>
              <a:off x="4685906" y="2469269"/>
              <a:ext cx="2604655" cy="260465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FE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>
                  <a:solidFill>
                    <a:schemeClr val="tx1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Despertar el </a:t>
              </a:r>
              <a:r>
                <a:rPr lang="es-ES" sz="1200" b="1" dirty="0">
                  <a:solidFill>
                    <a:schemeClr val="tx1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SENTIDO CRÍTICO</a:t>
              </a:r>
              <a:r>
                <a:rPr lang="es-ES" sz="1200" dirty="0">
                  <a:solidFill>
                    <a:schemeClr val="tx1"/>
                  </a:solidFill>
                  <a:latin typeface="Century Gothic" panose="020B050202020202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ante la información</a:t>
              </a:r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120E0D8A-1D68-41C6-AB95-6A689D76D4B5}"/>
                </a:ext>
              </a:extLst>
            </p:cNvPr>
            <p:cNvSpPr/>
            <p:nvPr/>
          </p:nvSpPr>
          <p:spPr>
            <a:xfrm>
              <a:off x="6281949" y="2391544"/>
              <a:ext cx="180975" cy="190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F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61CB319-4A86-47D7-AA82-9E41CC6B3E6C}"/>
                </a:ext>
              </a:extLst>
            </p:cNvPr>
            <p:cNvSpPr/>
            <p:nvPr/>
          </p:nvSpPr>
          <p:spPr>
            <a:xfrm>
              <a:off x="7205906" y="3644199"/>
              <a:ext cx="180975" cy="190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F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6BBE231-C2C4-4D54-8BB6-2271FE8307C6}"/>
                </a:ext>
              </a:extLst>
            </p:cNvPr>
            <p:cNvSpPr/>
            <p:nvPr/>
          </p:nvSpPr>
          <p:spPr>
            <a:xfrm>
              <a:off x="5006095" y="2740606"/>
              <a:ext cx="180975" cy="190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F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DE2E01C-B1C1-4968-8587-CD3D0A8B120A}"/>
                </a:ext>
              </a:extLst>
            </p:cNvPr>
            <p:cNvSpPr/>
            <p:nvPr/>
          </p:nvSpPr>
          <p:spPr>
            <a:xfrm>
              <a:off x="6575588" y="4796680"/>
              <a:ext cx="180975" cy="190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F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4394418E-9E71-4FA2-BA34-209A42A03E3E}"/>
                </a:ext>
              </a:extLst>
            </p:cNvPr>
            <p:cNvGrpSpPr/>
            <p:nvPr/>
          </p:nvGrpSpPr>
          <p:grpSpPr>
            <a:xfrm>
              <a:off x="5578087" y="1240339"/>
              <a:ext cx="1905321" cy="978949"/>
              <a:chOff x="4912748" y="1227460"/>
              <a:chExt cx="1478376" cy="978949"/>
            </a:xfrm>
          </p:grpSpPr>
          <p:sp>
            <p:nvSpPr>
              <p:cNvPr id="5" name="Rectángulo: esquinas redondeadas 4">
                <a:extLst>
                  <a:ext uri="{FF2B5EF4-FFF2-40B4-BE49-F238E27FC236}">
                    <a16:creationId xmlns:a16="http://schemas.microsoft.com/office/drawing/2014/main" id="{34132E3D-4D97-4F52-8594-287203CE17C5}"/>
                  </a:ext>
                </a:extLst>
              </p:cNvPr>
              <p:cNvSpPr/>
              <p:nvPr/>
            </p:nvSpPr>
            <p:spPr>
              <a:xfrm>
                <a:off x="4912748" y="1227460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Triángulo isósceles 7">
                <a:extLst>
                  <a:ext uri="{FF2B5EF4-FFF2-40B4-BE49-F238E27FC236}">
                    <a16:creationId xmlns:a16="http://schemas.microsoft.com/office/drawing/2014/main" id="{565A87A7-32D7-4AD1-B153-F3D4147980BA}"/>
                  </a:ext>
                </a:extLst>
              </p:cNvPr>
              <p:cNvSpPr/>
              <p:nvPr/>
            </p:nvSpPr>
            <p:spPr>
              <a:xfrm rot="10800000">
                <a:off x="5504298" y="2015909"/>
                <a:ext cx="295275" cy="190500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785A040-057E-468B-90E3-2730D7E04EC5}"/>
                </a:ext>
              </a:extLst>
            </p:cNvPr>
            <p:cNvSpPr txBox="1"/>
            <p:nvPr/>
          </p:nvSpPr>
          <p:spPr>
            <a:xfrm>
              <a:off x="5602044" y="1255647"/>
              <a:ext cx="15594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INFORMARSE</a:t>
              </a:r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00DAC02-5727-435A-A703-026EE24DA1DF}"/>
                </a:ext>
              </a:extLst>
            </p:cNvPr>
            <p:cNvCxnSpPr>
              <a:cxnSpLocks/>
            </p:cNvCxnSpPr>
            <p:nvPr/>
          </p:nvCxnSpPr>
          <p:spPr>
            <a:xfrm>
              <a:off x="5719990" y="1562106"/>
              <a:ext cx="166689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F5D6A80-EFFE-4024-859D-63A6CF65AEA8}"/>
                </a:ext>
              </a:extLst>
            </p:cNvPr>
            <p:cNvSpPr txBox="1"/>
            <p:nvPr/>
          </p:nvSpPr>
          <p:spPr>
            <a:xfrm>
              <a:off x="5578087" y="1620408"/>
              <a:ext cx="3027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Dedicar tiempo para informarse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Comprender antes de juzgar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130201D-3870-4754-8FB0-B1BD36286985}"/>
                </a:ext>
              </a:extLst>
            </p:cNvPr>
            <p:cNvSpPr txBox="1"/>
            <p:nvPr/>
          </p:nvSpPr>
          <p:spPr>
            <a:xfrm>
              <a:off x="7078714" y="2208932"/>
              <a:ext cx="15594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 Narrow" panose="020B0606020202030204" pitchFamily="34" charset="0"/>
                </a:rPr>
                <a:t>CURIOSIDAD</a:t>
              </a: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2AD28B60-4135-4DC7-AE6F-F31B91F046AD}"/>
                </a:ext>
              </a:extLst>
            </p:cNvPr>
            <p:cNvCxnSpPr>
              <a:cxnSpLocks/>
            </p:cNvCxnSpPr>
            <p:nvPr/>
          </p:nvCxnSpPr>
          <p:spPr>
            <a:xfrm>
              <a:off x="7144736" y="2474859"/>
              <a:ext cx="140825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9E3E1861-7464-4AC8-8D20-8B93F619E6AD}"/>
                </a:ext>
              </a:extLst>
            </p:cNvPr>
            <p:cNvSpPr txBox="1"/>
            <p:nvPr/>
          </p:nvSpPr>
          <p:spPr>
            <a:xfrm>
              <a:off x="7039487" y="2527113"/>
              <a:ext cx="3027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Querer saber de verdad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Tener un espíritu abierto</a:t>
              </a:r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4A52B92C-A04E-4B3D-858F-7F81A1D8D671}"/>
                </a:ext>
              </a:extLst>
            </p:cNvPr>
            <p:cNvGrpSpPr/>
            <p:nvPr/>
          </p:nvGrpSpPr>
          <p:grpSpPr>
            <a:xfrm>
              <a:off x="7391463" y="3253278"/>
              <a:ext cx="2479393" cy="1017868"/>
              <a:chOff x="4883691" y="1259232"/>
              <a:chExt cx="1590581" cy="816536"/>
            </a:xfrm>
          </p:grpSpPr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611139CD-D31B-4F83-AA9F-2901D7572F54}"/>
                  </a:ext>
                </a:extLst>
              </p:cNvPr>
              <p:cNvSpPr/>
              <p:nvPr/>
            </p:nvSpPr>
            <p:spPr>
              <a:xfrm>
                <a:off x="4995896" y="1259232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" name="Triángulo isósceles 28">
                <a:extLst>
                  <a:ext uri="{FF2B5EF4-FFF2-40B4-BE49-F238E27FC236}">
                    <a16:creationId xmlns:a16="http://schemas.microsoft.com/office/drawing/2014/main" id="{8CA4B470-2C44-406D-824F-72D428DEDEE3}"/>
                  </a:ext>
                </a:extLst>
              </p:cNvPr>
              <p:cNvSpPr/>
              <p:nvPr/>
            </p:nvSpPr>
            <p:spPr>
              <a:xfrm rot="16200000">
                <a:off x="4752944" y="1597463"/>
                <a:ext cx="401570" cy="140075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BE492D9-7755-4A7E-8B49-C7BA1D454382}"/>
                </a:ext>
              </a:extLst>
            </p:cNvPr>
            <p:cNvSpPr txBox="1"/>
            <p:nvPr/>
          </p:nvSpPr>
          <p:spPr>
            <a:xfrm>
              <a:off x="7598727" y="3283426"/>
              <a:ext cx="24093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VALORAR LA INFORMACIÓN</a:t>
              </a:r>
            </a:p>
          </p:txBody>
        </p: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B1BB31C3-9443-47A2-9CE0-6079B894A919}"/>
                </a:ext>
              </a:extLst>
            </p:cNvPr>
            <p:cNvCxnSpPr>
              <a:cxnSpLocks/>
            </p:cNvCxnSpPr>
            <p:nvPr/>
          </p:nvCxnSpPr>
          <p:spPr>
            <a:xfrm>
              <a:off x="7664403" y="3571546"/>
              <a:ext cx="21191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0BBFF1B-8AC4-4E06-817A-52DDCE813CFC}"/>
                </a:ext>
              </a:extLst>
            </p:cNvPr>
            <p:cNvSpPr txBox="1"/>
            <p:nvPr/>
          </p:nvSpPr>
          <p:spPr>
            <a:xfrm>
              <a:off x="7589884" y="3584596"/>
              <a:ext cx="219362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Buscar la fuente de la información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Comprender que una información la crea alguien y cómo se transmite.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DF7188D-1157-4257-B757-DBD261FC6B48}"/>
                </a:ext>
              </a:extLst>
            </p:cNvPr>
            <p:cNvSpPr txBox="1"/>
            <p:nvPr/>
          </p:nvSpPr>
          <p:spPr>
            <a:xfrm>
              <a:off x="7035701" y="4368917"/>
              <a:ext cx="15594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 Narrow" panose="020B0606020202030204" pitchFamily="34" charset="0"/>
                </a:rPr>
                <a:t>AUTONOMÍA</a:t>
              </a:r>
            </a:p>
          </p:txBody>
        </p: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EE7C3BCC-E253-40B0-8CA7-F72B79379804}"/>
                </a:ext>
              </a:extLst>
            </p:cNvPr>
            <p:cNvCxnSpPr>
              <a:cxnSpLocks/>
            </p:cNvCxnSpPr>
            <p:nvPr/>
          </p:nvCxnSpPr>
          <p:spPr>
            <a:xfrm>
              <a:off x="7101723" y="4634844"/>
              <a:ext cx="140825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27887A39-4AB7-4206-9D01-A9862E2B9F06}"/>
                </a:ext>
              </a:extLst>
            </p:cNvPr>
            <p:cNvSpPr txBox="1"/>
            <p:nvPr/>
          </p:nvSpPr>
          <p:spPr>
            <a:xfrm>
              <a:off x="6996474" y="4687098"/>
              <a:ext cx="30270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Pensar por uno mismo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Desprenderse de los </a:t>
              </a:r>
            </a:p>
            <a:p>
              <a:r>
                <a:rPr lang="es-ES" sz="1100" dirty="0">
                  <a:latin typeface="Arial Narrow" panose="020B0606020202030204" pitchFamily="34" charset="0"/>
                </a:rPr>
                <a:t>      prejuicios personales</a:t>
              </a: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5ED0338D-6A4D-4098-9C11-1653F9F722A3}"/>
                </a:ext>
              </a:extLst>
            </p:cNvPr>
            <p:cNvGrpSpPr/>
            <p:nvPr/>
          </p:nvGrpSpPr>
          <p:grpSpPr>
            <a:xfrm>
              <a:off x="6313686" y="5187075"/>
              <a:ext cx="2304488" cy="1358996"/>
              <a:chOff x="4995896" y="1083725"/>
              <a:chExt cx="1478376" cy="992043"/>
            </a:xfrm>
          </p:grpSpPr>
          <p:sp>
            <p:nvSpPr>
              <p:cNvPr id="38" name="Rectángulo: esquinas redondeadas 37">
                <a:extLst>
                  <a:ext uri="{FF2B5EF4-FFF2-40B4-BE49-F238E27FC236}">
                    <a16:creationId xmlns:a16="http://schemas.microsoft.com/office/drawing/2014/main" id="{DA919046-21E9-434E-854F-D6F7208600A7}"/>
                  </a:ext>
                </a:extLst>
              </p:cNvPr>
              <p:cNvSpPr/>
              <p:nvPr/>
            </p:nvSpPr>
            <p:spPr>
              <a:xfrm>
                <a:off x="4995896" y="1259232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" name="Triángulo isósceles 38">
                <a:extLst>
                  <a:ext uri="{FF2B5EF4-FFF2-40B4-BE49-F238E27FC236}">
                    <a16:creationId xmlns:a16="http://schemas.microsoft.com/office/drawing/2014/main" id="{1E680430-7025-49EC-B397-71B94668B382}"/>
                  </a:ext>
                </a:extLst>
              </p:cNvPr>
              <p:cNvSpPr/>
              <p:nvPr/>
            </p:nvSpPr>
            <p:spPr>
              <a:xfrm>
                <a:off x="5095675" y="1083725"/>
                <a:ext cx="321135" cy="175159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1D23AA8F-D89D-4CC3-A6B4-68C9C4F7F18E}"/>
                </a:ext>
              </a:extLst>
            </p:cNvPr>
            <p:cNvSpPr txBox="1"/>
            <p:nvPr/>
          </p:nvSpPr>
          <p:spPr>
            <a:xfrm>
              <a:off x="6350537" y="5397126"/>
              <a:ext cx="24093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DISTINGUIR LOS HECHOS DE LAS INTERPRETACIONES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796D56FE-AF9B-44A6-9C6E-9E1B36D9DA28}"/>
                </a:ext>
              </a:extLst>
            </p:cNvPr>
            <p:cNvSpPr txBox="1"/>
            <p:nvPr/>
          </p:nvSpPr>
          <p:spPr>
            <a:xfrm>
              <a:off x="6350537" y="5945907"/>
              <a:ext cx="215943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Diferenciar los  hechos  de  la interpretación de quien los relata y los explica.</a:t>
              </a:r>
            </a:p>
          </p:txBody>
        </p: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4961D065-730E-4342-A596-11D759E3D127}"/>
                </a:ext>
              </a:extLst>
            </p:cNvPr>
            <p:cNvCxnSpPr>
              <a:cxnSpLocks/>
            </p:cNvCxnSpPr>
            <p:nvPr/>
          </p:nvCxnSpPr>
          <p:spPr>
            <a:xfrm>
              <a:off x="6433884" y="5914790"/>
              <a:ext cx="21191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A6E2461A-18C2-400D-BF46-2F4789667934}"/>
                </a:ext>
              </a:extLst>
            </p:cNvPr>
            <p:cNvSpPr txBox="1"/>
            <p:nvPr/>
          </p:nvSpPr>
          <p:spPr>
            <a:xfrm>
              <a:off x="4642762" y="5193690"/>
              <a:ext cx="17611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 Narrow" panose="020B0606020202030204" pitchFamily="34" charset="0"/>
                </a:rPr>
                <a:t>CAPACIDAD ANÁLISIS</a:t>
              </a:r>
            </a:p>
          </p:txBody>
        </p: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2D329A01-1481-479E-A1AD-3BA4060F97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5906" y="5458802"/>
              <a:ext cx="1627780" cy="338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EE9C13EC-A92D-4645-97F8-9D74F15AB259}"/>
                </a:ext>
              </a:extLst>
            </p:cNvPr>
            <p:cNvSpPr txBox="1"/>
            <p:nvPr/>
          </p:nvSpPr>
          <p:spPr>
            <a:xfrm>
              <a:off x="4545419" y="5504856"/>
              <a:ext cx="18051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Analizar en lo que sabemos con seguridad,  de lo que        suponemos y de lo que ignoramos.</a:t>
              </a: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D7B0990-F8CB-4D02-8D82-4E8D4E092F5C}"/>
                </a:ext>
              </a:extLst>
            </p:cNvPr>
            <p:cNvSpPr/>
            <p:nvPr/>
          </p:nvSpPr>
          <p:spPr>
            <a:xfrm>
              <a:off x="4925209" y="4581444"/>
              <a:ext cx="180975" cy="190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F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322A4081-F320-4524-9369-A92E2F49624C}"/>
                </a:ext>
              </a:extLst>
            </p:cNvPr>
            <p:cNvGrpSpPr/>
            <p:nvPr/>
          </p:nvGrpSpPr>
          <p:grpSpPr>
            <a:xfrm>
              <a:off x="2353035" y="4340233"/>
              <a:ext cx="2498605" cy="1118569"/>
              <a:chOff x="4813586" y="1065836"/>
              <a:chExt cx="1602906" cy="816536"/>
            </a:xfrm>
          </p:grpSpPr>
          <p:sp>
            <p:nvSpPr>
              <p:cNvPr id="49" name="Rectángulo: esquinas redondeadas 48">
                <a:extLst>
                  <a:ext uri="{FF2B5EF4-FFF2-40B4-BE49-F238E27FC236}">
                    <a16:creationId xmlns:a16="http://schemas.microsoft.com/office/drawing/2014/main" id="{9609EB1E-5A3F-4BA2-B30F-5505720DEAE0}"/>
                  </a:ext>
                </a:extLst>
              </p:cNvPr>
              <p:cNvSpPr/>
              <p:nvPr/>
            </p:nvSpPr>
            <p:spPr>
              <a:xfrm>
                <a:off x="4813586" y="1065836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" name="Triángulo isósceles 49">
                <a:extLst>
                  <a:ext uri="{FF2B5EF4-FFF2-40B4-BE49-F238E27FC236}">
                    <a16:creationId xmlns:a16="http://schemas.microsoft.com/office/drawing/2014/main" id="{9C840835-A558-47C0-9C3B-0CBA94C21A80}"/>
                  </a:ext>
                </a:extLst>
              </p:cNvPr>
              <p:cNvSpPr/>
              <p:nvPr/>
            </p:nvSpPr>
            <p:spPr>
              <a:xfrm rot="5400000">
                <a:off x="6156817" y="1283463"/>
                <a:ext cx="365418" cy="153933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BA18FE11-82FC-46E6-9428-BC71D027A2C4}"/>
                </a:ext>
              </a:extLst>
            </p:cNvPr>
            <p:cNvSpPr txBox="1"/>
            <p:nvPr/>
          </p:nvSpPr>
          <p:spPr>
            <a:xfrm>
              <a:off x="2321506" y="4354259"/>
              <a:ext cx="24093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CONFRONTAR INTERPRETACIONES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65503F9C-7ACF-4050-83E8-06AD56F9E8AC}"/>
                </a:ext>
              </a:extLst>
            </p:cNvPr>
            <p:cNvSpPr txBox="1"/>
            <p:nvPr/>
          </p:nvSpPr>
          <p:spPr>
            <a:xfrm>
              <a:off x="2321506" y="4903040"/>
              <a:ext cx="23044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Comparar entre las distintas interpretaciones y la necesidad de ver diferentes interpretaciones.</a:t>
              </a:r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D1D94292-6251-4AD8-B371-4FA785174C51}"/>
                </a:ext>
              </a:extLst>
            </p:cNvPr>
            <p:cNvCxnSpPr>
              <a:cxnSpLocks/>
            </p:cNvCxnSpPr>
            <p:nvPr/>
          </p:nvCxnSpPr>
          <p:spPr>
            <a:xfrm>
              <a:off x="2404853" y="4871923"/>
              <a:ext cx="21191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A14078B1-0F9D-45D7-B500-BE877EC0F254}"/>
                </a:ext>
              </a:extLst>
            </p:cNvPr>
            <p:cNvSpPr txBox="1"/>
            <p:nvPr/>
          </p:nvSpPr>
          <p:spPr>
            <a:xfrm>
              <a:off x="2979415" y="3129537"/>
              <a:ext cx="17611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 Narrow" panose="020B0606020202030204" pitchFamily="34" charset="0"/>
                </a:rPr>
                <a:t>MODESTIA</a:t>
              </a:r>
            </a:p>
          </p:txBody>
        </p: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F5A6395B-2F09-4B3A-9E5A-71BB3A5509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2559" y="3394649"/>
              <a:ext cx="1627780" cy="338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01C221B6-A966-48F5-AD71-EE287E023A33}"/>
                </a:ext>
              </a:extLst>
            </p:cNvPr>
            <p:cNvSpPr txBox="1"/>
            <p:nvPr/>
          </p:nvSpPr>
          <p:spPr>
            <a:xfrm>
              <a:off x="2990771" y="3440703"/>
              <a:ext cx="17200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Ser consciente de la complejidad de la realidad.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Aceptar que se puede estar equivocado.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100" dirty="0">
                <a:latin typeface="Arial Narrow" panose="020B0606020202030204" pitchFamily="34" charset="0"/>
              </a:endParaRPr>
            </a:p>
          </p:txBody>
        </p: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EA1CBC44-610B-4BDF-8212-FB24FEF495AD}"/>
                </a:ext>
              </a:extLst>
            </p:cNvPr>
            <p:cNvGrpSpPr/>
            <p:nvPr/>
          </p:nvGrpSpPr>
          <p:grpSpPr>
            <a:xfrm>
              <a:off x="2044505" y="1952876"/>
              <a:ext cx="2757949" cy="1195139"/>
              <a:chOff x="4777741" y="1158272"/>
              <a:chExt cx="1626937" cy="816536"/>
            </a:xfrm>
          </p:grpSpPr>
          <p:sp>
            <p:nvSpPr>
              <p:cNvPr id="59" name="Rectángulo: esquinas redondeadas 58">
                <a:extLst>
                  <a:ext uri="{FF2B5EF4-FFF2-40B4-BE49-F238E27FC236}">
                    <a16:creationId xmlns:a16="http://schemas.microsoft.com/office/drawing/2014/main" id="{15AE9082-5B0F-4A08-8D5D-423A954822AE}"/>
                  </a:ext>
                </a:extLst>
              </p:cNvPr>
              <p:cNvSpPr/>
              <p:nvPr/>
            </p:nvSpPr>
            <p:spPr>
              <a:xfrm>
                <a:off x="4777741" y="1158272"/>
                <a:ext cx="1478376" cy="816536"/>
              </a:xfrm>
              <a:prstGeom prst="roundRect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Triángulo isósceles 59">
                <a:extLst>
                  <a:ext uri="{FF2B5EF4-FFF2-40B4-BE49-F238E27FC236}">
                    <a16:creationId xmlns:a16="http://schemas.microsoft.com/office/drawing/2014/main" id="{9411D297-5EB1-4907-AAD9-311AB4E0159C}"/>
                  </a:ext>
                </a:extLst>
              </p:cNvPr>
              <p:cNvSpPr/>
              <p:nvPr/>
            </p:nvSpPr>
            <p:spPr>
              <a:xfrm rot="5400000">
                <a:off x="6145003" y="1569537"/>
                <a:ext cx="365418" cy="153933"/>
              </a:xfrm>
              <a:prstGeom prst="triangle">
                <a:avLst/>
              </a:prstGeom>
              <a:solidFill>
                <a:srgbClr val="009F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05E83B77-C44C-45D6-BFFD-4B63917980E7}"/>
                </a:ext>
              </a:extLst>
            </p:cNvPr>
            <p:cNvSpPr txBox="1"/>
            <p:nvPr/>
          </p:nvSpPr>
          <p:spPr>
            <a:xfrm>
              <a:off x="2089858" y="1958561"/>
              <a:ext cx="24093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VALORAR LAS INTERPRETACIONES</a:t>
              </a: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FA20761D-B0F4-41A4-BE0F-6838E3A27C83}"/>
                </a:ext>
              </a:extLst>
            </p:cNvPr>
            <p:cNvSpPr txBox="1"/>
            <p:nvPr/>
          </p:nvSpPr>
          <p:spPr>
            <a:xfrm>
              <a:off x="2063178" y="2444978"/>
              <a:ext cx="3027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Distinguir interpretaciones basadas en:</a:t>
              </a:r>
            </a:p>
            <a:p>
              <a:pPr marL="1085850" lvl="2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Experiencias propias.</a:t>
              </a:r>
            </a:p>
            <a:p>
              <a:pPr marL="1085850" lvl="2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En creencias personales.</a:t>
              </a:r>
            </a:p>
            <a:p>
              <a:pPr marL="1085850" lvl="2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Experiencias ajenas.</a:t>
              </a:r>
            </a:p>
          </p:txBody>
        </p: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72D40530-432B-4B1C-9599-A20F339F0FD5}"/>
                </a:ext>
              </a:extLst>
            </p:cNvPr>
            <p:cNvCxnSpPr>
              <a:cxnSpLocks/>
            </p:cNvCxnSpPr>
            <p:nvPr/>
          </p:nvCxnSpPr>
          <p:spPr>
            <a:xfrm>
              <a:off x="2171146" y="2481781"/>
              <a:ext cx="211910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6706AADA-C410-4369-BD45-E00E26C311AA}"/>
                </a:ext>
              </a:extLst>
            </p:cNvPr>
            <p:cNvSpPr txBox="1"/>
            <p:nvPr/>
          </p:nvSpPr>
          <p:spPr>
            <a:xfrm>
              <a:off x="4143571" y="755292"/>
              <a:ext cx="15594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 Narrow" panose="020B0606020202030204" pitchFamily="34" charset="0"/>
                </a:rPr>
                <a:t>CAPACIDAD DE ESCUCHA</a:t>
              </a:r>
            </a:p>
          </p:txBody>
        </p: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6649CA58-E503-4B84-8BA2-60E854F02FA0}"/>
                </a:ext>
              </a:extLst>
            </p:cNvPr>
            <p:cNvCxnSpPr>
              <a:cxnSpLocks/>
            </p:cNvCxnSpPr>
            <p:nvPr/>
          </p:nvCxnSpPr>
          <p:spPr>
            <a:xfrm>
              <a:off x="4098329" y="1269275"/>
              <a:ext cx="140825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959AF213-551F-474A-87D2-12D3AA55CAE2}"/>
                </a:ext>
              </a:extLst>
            </p:cNvPr>
            <p:cNvSpPr txBox="1"/>
            <p:nvPr/>
          </p:nvSpPr>
          <p:spPr>
            <a:xfrm>
              <a:off x="3935856" y="1261085"/>
              <a:ext cx="15666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Interesarse por lo que saben y lo que piensan los otros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100" dirty="0">
                  <a:latin typeface="Arial Narrow" panose="020B0606020202030204" pitchFamily="34" charset="0"/>
                </a:rPr>
                <a:t>Aceptar el debate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7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177d8c733dfb24597baba72d8429e63e55aaca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7073</TotalTime>
  <Words>1984</Words>
  <Application>Microsoft Office PowerPoint</Application>
  <PresentationFormat>Panorámica</PresentationFormat>
  <Paragraphs>264</Paragraphs>
  <Slides>39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9" baseType="lpstr">
      <vt:lpstr>HGPSoeiKakugothicUB</vt:lpstr>
      <vt:lpstr>Arial</vt:lpstr>
      <vt:lpstr>Arial Narrow</vt:lpstr>
      <vt:lpstr>Calibri</vt:lpstr>
      <vt:lpstr>Calibri Light</vt:lpstr>
      <vt:lpstr>Century Gothic</vt:lpstr>
      <vt:lpstr>inherit</vt:lpstr>
      <vt:lpstr>Segoe UI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MIGUEL VILLALAIN</dc:creator>
  <cp:lastModifiedBy>LUIS MIGUEL VILLALAIN</cp:lastModifiedBy>
  <cp:revision>499</cp:revision>
  <cp:lastPrinted>2019-09-23T07:52:04Z</cp:lastPrinted>
  <dcterms:created xsi:type="dcterms:W3CDTF">2018-07-05T17:00:42Z</dcterms:created>
  <dcterms:modified xsi:type="dcterms:W3CDTF">2020-01-30T22:37:02Z</dcterms:modified>
</cp:coreProperties>
</file>